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494C1"/>
    <a:srgbClr val="60BDE0"/>
    <a:srgbClr val="58A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4" autoAdjust="0"/>
    <p:restoredTop sz="94660"/>
  </p:normalViewPr>
  <p:slideViewPr>
    <p:cSldViewPr snapToGrid="0" snapToObjects="1">
      <p:cViewPr>
        <p:scale>
          <a:sx n="220" d="100"/>
          <a:sy n="220" d="100"/>
        </p:scale>
        <p:origin x="-1672" y="1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A1C9-1ABD-EA48-AF4E-C668113E042A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94E69-030A-8744-95C5-71EBDEED4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2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30616-3BA3-0446-8CB0-6AE496C54A4B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3E353-F651-EA46-88D6-242D04FD2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6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7D57-A9E3-284D-BA37-36FADAF1050B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03F69-40B4-B54D-9B02-0E09CBAB4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7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D146C-17A1-6B41-81D3-8371B32E377F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9EEF2-F3F8-5448-83D3-0D7D73BA9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4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9EC28-1DC1-714C-A9B0-EDEC84747A14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83CE-4AF6-CC47-A882-F8F619BDB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3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85D7F-E25D-4743-942D-144A5702F349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C8674-B13F-F34B-9C9B-C86728BE4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7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F67B4-C0A5-F541-8E50-62320AF916FC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27A51-EDD0-D642-90CE-A4454F94A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7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108B9-2A26-A844-A288-BED21AA1B212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F7226-94BB-154D-9E77-11E263B28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7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6BF38-D4C9-0F4D-BCE6-77CE29DB0FED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9312F-ED07-0042-BD82-A3CC1F32F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Click to edit Master text styles</a:t>
            </a:r>
          </a:p>
          <a:p>
            <a:pPr lvl="1"/>
            <a:r>
              <a:rPr lang="lt-LT" smtClean="0"/>
              <a:t>Second level</a:t>
            </a:r>
          </a:p>
          <a:p>
            <a:pPr lvl="2"/>
            <a:r>
              <a:rPr lang="lt-LT" smtClean="0"/>
              <a:t>Third level</a:t>
            </a:r>
          </a:p>
          <a:p>
            <a:pPr lvl="3"/>
            <a:r>
              <a:rPr lang="lt-LT" smtClean="0"/>
              <a:t>Fourth level</a:t>
            </a:r>
          </a:p>
          <a:p>
            <a:pPr lvl="4"/>
            <a:r>
              <a:rPr lang="lt-L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2B4E2-A972-F642-B81B-07E498401B1D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D357D-F3E4-C743-98FD-D66EEB8B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8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E01F-6CF6-084F-88DB-EBD7046029EA}" type="datetimeFigureOut">
              <a:rPr lang="en-US"/>
              <a:pPr>
                <a:defRPr/>
              </a:pPr>
              <a:t>16-03-17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ACC67-DF3B-EC4E-A368-CE2B19B40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63PINdZ_Y" TargetMode="External"/><Relationship Id="rId4" Type="http://schemas.openxmlformats.org/officeDocument/2006/relationships/hyperlink" Target="https://www.youtube.com/watch?v=YmW-cAfu214" TargetMode="External"/><Relationship Id="rId5" Type="http://schemas.openxmlformats.org/officeDocument/2006/relationships/hyperlink" Target="https://www.youtube.com/watch?v=MdcuaeYV9oM" TargetMode="External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jvHc_0dahp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rSlEP3SrRc&amp;list=PL0X8KXDMnAjnGnIeb9ajj_Cs3ik3Oym2v" TargetMode="External"/><Relationship Id="rId4" Type="http://schemas.openxmlformats.org/officeDocument/2006/relationships/hyperlink" Target="https://www.youtube.com/watch?v=sy4Ogh4TEuI" TargetMode="External"/><Relationship Id="rId5" Type="http://schemas.openxmlformats.org/officeDocument/2006/relationships/hyperlink" Target="https://www.youtube.com/watch?v=whD4cRoseLk&amp;list=PL99DCE8DB84369195&amp;index=5" TargetMode="External"/><Relationship Id="rId6" Type="http://schemas.openxmlformats.org/officeDocument/2006/relationships/hyperlink" Target="https://www.youtube.com/watch?v=g5DAH-YXcb4" TargetMode="External"/><Relationship Id="rId7" Type="http://schemas.openxmlformats.org/officeDocument/2006/relationships/hyperlink" Target="https://www.youtube.com/watch?v=EZ80pmw3fmU" TargetMode="External"/><Relationship Id="rId8" Type="http://schemas.openxmlformats.org/officeDocument/2006/relationships/hyperlink" Target="https://www.youtube.com/watch?v=zxV0-w9qW0M" TargetMode="External"/><Relationship Id="rId9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C70Ho0B_fk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amdKMK6pmo" TargetMode="External"/><Relationship Id="rId4" Type="http://schemas.openxmlformats.org/officeDocument/2006/relationships/hyperlink" Target="https://www.youtube.com/watch?v=qkiqopF2ye4" TargetMode="External"/><Relationship Id="rId5" Type="http://schemas.openxmlformats.org/officeDocument/2006/relationships/hyperlink" Target="https://www.youtube.com/watch?v=_nyuVcaG6Co" TargetMode="External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eb37-oMcP-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image" Target="../media/image21.emf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png"/><Relationship Id="rId9" Type="http://schemas.openxmlformats.org/officeDocument/2006/relationships/image" Target="../media/image18.emf"/><Relationship Id="rId10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microsoft.com/office/2007/relationships/media" Target="../media/media5.mp3"/><Relationship Id="rId6" Type="http://schemas.openxmlformats.org/officeDocument/2006/relationships/audio" Target="../media/media5.mp3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5.emf"/><Relationship Id="rId9" Type="http://schemas.openxmlformats.org/officeDocument/2006/relationships/image" Target="../media/image22.png"/><Relationship Id="rId10" Type="http://schemas.openxmlformats.org/officeDocument/2006/relationships/image" Target="../media/image16.emf"/><Relationship Id="rId11" Type="http://schemas.openxmlformats.org/officeDocument/2006/relationships/image" Target="../media/image17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microsoft.com/office/2007/relationships/media" Target="../media/media8.mp3"/><Relationship Id="rId6" Type="http://schemas.openxmlformats.org/officeDocument/2006/relationships/audio" Target="../media/media8.mp3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ikams.lt/pasakos/audio-pasakos/" TargetMode="External"/><Relationship Id="rId4" Type="http://schemas.openxmlformats.org/officeDocument/2006/relationships/hyperlink" Target="http://www.lrt.lt/mediateka/irasai%23/content/vakaro%20pasaka" TargetMode="External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1253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30200" y="296333"/>
            <a:ext cx="8534400" cy="6189134"/>
            <a:chOff x="330200" y="296333"/>
            <a:chExt cx="8534400" cy="61891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200" y="296333"/>
              <a:ext cx="8534400" cy="6189134"/>
            </a:xfrm>
            <a:prstGeom prst="rect">
              <a:avLst/>
            </a:prstGeom>
          </p:spPr>
        </p:pic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" y="4301948"/>
              <a:ext cx="8534400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8009" y="1548958"/>
              <a:ext cx="3467100" cy="3251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5283" y="1675958"/>
              <a:ext cx="998184" cy="9981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4375" y="2768600"/>
              <a:ext cx="1574800" cy="2882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9292" y="2374900"/>
              <a:ext cx="973230" cy="1473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517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9 užduotis. ŠOKIO VEIKLOS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21507" name="Subtitle 2"/>
          <p:cNvSpPr txBox="1">
            <a:spLocks/>
          </p:cNvSpPr>
          <p:nvPr/>
        </p:nvSpPr>
        <p:spPr bwMode="auto">
          <a:xfrm>
            <a:off x="685800" y="1395413"/>
            <a:ext cx="7877175" cy="13139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Pažiūrėk vaizdo įrašus: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U9V1 </a:t>
            </a:r>
            <a:r>
              <a:rPr lang="en-US" sz="1200" dirty="0" err="1"/>
              <a:t>šokėjas</a:t>
            </a:r>
            <a:r>
              <a:rPr lang="lt-LT" sz="1200" dirty="0"/>
              <a:t> </a:t>
            </a:r>
            <a:r>
              <a:rPr lang="en-US" sz="1200" u="sng" dirty="0">
                <a:hlinkClick r:id="rId2"/>
              </a:rPr>
              <a:t>https://www.youtube.com/watch?v=jvHc_0dahpI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U9V2 </a:t>
            </a:r>
            <a:r>
              <a:rPr lang="en-US" sz="1200" dirty="0" err="1"/>
              <a:t>repeticija</a:t>
            </a:r>
            <a:r>
              <a:rPr lang="en-US" sz="1200" dirty="0"/>
              <a:t> </a:t>
            </a:r>
            <a:r>
              <a:rPr lang="lt-LT" sz="1200" dirty="0"/>
              <a:t> </a:t>
            </a:r>
            <a:r>
              <a:rPr lang="en-US" sz="1200" u="sng" dirty="0">
                <a:hlinkClick r:id="rId3"/>
              </a:rPr>
              <a:t>https://www.youtube.com/watch?v=qq63PINdZ_Y</a:t>
            </a:r>
            <a:r>
              <a:rPr lang="en-US" sz="1200" dirty="0"/>
              <a:t> 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U9V3 </a:t>
            </a:r>
            <a:r>
              <a:rPr lang="en-US" sz="1200" dirty="0" err="1"/>
              <a:t>choreografas</a:t>
            </a:r>
            <a:r>
              <a:rPr lang="lt-LT" sz="1200" dirty="0"/>
              <a:t> </a:t>
            </a:r>
            <a:r>
              <a:rPr lang="en-US" sz="1200" u="sng" dirty="0">
                <a:hlinkClick r:id="rId4"/>
              </a:rPr>
              <a:t>https://www.youtube.com/watch?v=YmW-cAfu214</a:t>
            </a:r>
            <a:r>
              <a:rPr lang="en-US" sz="1200" dirty="0"/>
              <a:t> 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U9V4 </a:t>
            </a:r>
            <a:r>
              <a:rPr lang="en-US" sz="1200" dirty="0" err="1"/>
              <a:t>žiūrovas</a:t>
            </a:r>
            <a:r>
              <a:rPr lang="en-US" sz="1200" dirty="0"/>
              <a:t> (</a:t>
            </a:r>
            <a:r>
              <a:rPr lang="en-US" sz="1200" dirty="0" err="1"/>
              <a:t>nuo</a:t>
            </a:r>
            <a:r>
              <a:rPr lang="en-US" sz="1200" dirty="0"/>
              <a:t> 2,30 min.) </a:t>
            </a:r>
            <a:r>
              <a:rPr lang="lt-LT" sz="1200" dirty="0"/>
              <a:t> </a:t>
            </a:r>
            <a:r>
              <a:rPr lang="en-US" sz="1200" u="sng" dirty="0">
                <a:hlinkClick r:id="rId5"/>
              </a:rPr>
              <a:t>https://www.youtube.com/watch?v=MdcuaeYV9oM</a:t>
            </a:r>
            <a:r>
              <a:rPr lang="lt-LT" sz="1200" dirty="0"/>
              <a:t> </a:t>
            </a:r>
          </a:p>
        </p:txBody>
      </p:sp>
      <p:pic>
        <p:nvPicPr>
          <p:cNvPr id="2150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70438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ubtitle 2"/>
          <p:cNvSpPr txBox="1">
            <a:spLocks/>
          </p:cNvSpPr>
          <p:nvPr/>
        </p:nvSpPr>
        <p:spPr bwMode="auto">
          <a:xfrm>
            <a:off x="685800" y="5422900"/>
            <a:ext cx="8034338" cy="1044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>
                <a:latin typeface="Arial" charset="0"/>
                <a:cs typeface="Arial" charset="0"/>
              </a:rPr>
              <a:t>Apibūdink matytus vaizdo įrašus. Nusakyk tave labiausiai sudominusią šokio veiklą. Pakomentuok ką daro šokėjas, choreografas, žiūrovas.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293813" y="4944005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10 užduotis. ŠOKIO STEBĖJIMAS IR APIBŪDINIMAS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22531" name="Subtitle 2"/>
          <p:cNvSpPr txBox="1">
            <a:spLocks/>
          </p:cNvSpPr>
          <p:nvPr/>
        </p:nvSpPr>
        <p:spPr bwMode="auto">
          <a:xfrm>
            <a:off x="685800" y="1395413"/>
            <a:ext cx="7877175" cy="2646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Pažiūrėk vaizdo </a:t>
            </a:r>
            <a:r>
              <a:rPr lang="lt-LT" sz="1200" dirty="0" smtClean="0"/>
              <a:t>įrašus: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U10V1</a:t>
            </a:r>
            <a:r>
              <a:rPr lang="en-US" sz="1200" u="sng" dirty="0">
                <a:hlinkClick r:id="rId2"/>
              </a:rPr>
              <a:t>https://www.youtube.com/watch?v=YC70Ho0B_fk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U10V2 </a:t>
            </a:r>
            <a:r>
              <a:rPr lang="en-US" sz="1200" u="sng" dirty="0">
                <a:hlinkClick r:id="rId3"/>
              </a:rPr>
              <a:t>https://www.youtube.com/watch?v=XrSlEP3SrRc&amp;list=PL0X8KXDMnAjnGnIeb9ajj_Cs3ik3Oym2v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U10V3 </a:t>
            </a:r>
            <a:r>
              <a:rPr lang="en-US" sz="1200" u="sng" dirty="0">
                <a:hlinkClick r:id="rId4"/>
              </a:rPr>
              <a:t>https://www.youtube.com/watch?v=sy4Ogh4TEuI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U10V4 </a:t>
            </a:r>
            <a:r>
              <a:rPr lang="en-US" sz="1200" u="sng" dirty="0">
                <a:hlinkClick r:id="rId5"/>
              </a:rPr>
              <a:t>https://www.youtube.com/watch?v=whD4cRoseLk&amp;list=PL99DCE8DB84369195&amp;index=5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U10V5 </a:t>
            </a:r>
            <a:r>
              <a:rPr lang="en-US" sz="1200" u="sng" dirty="0">
                <a:hlinkClick r:id="rId6"/>
              </a:rPr>
              <a:t>https://www.youtube.com/watch?v=g5DAH-YXcb4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U10V6 </a:t>
            </a:r>
            <a:r>
              <a:rPr lang="en-US" sz="1200" u="sng" dirty="0">
                <a:hlinkClick r:id="rId7"/>
              </a:rPr>
              <a:t>https://www.youtube.com/watch?v=EZ80pmw3fmU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U10V7 </a:t>
            </a:r>
            <a:r>
              <a:rPr lang="en-US" sz="1200" u="sng" dirty="0">
                <a:hlinkClick r:id="rId8"/>
              </a:rPr>
              <a:t>https://www.youtube.com/watch?v=zxV0-w9qW0M</a:t>
            </a:r>
            <a:r>
              <a:rPr lang="lt-LT" sz="1200" dirty="0"/>
              <a:t>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Įsiminusių šokių fragmentus pabandyk pašokti su draugais taip, kaip tau išeina.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78275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Subtitle 2"/>
          <p:cNvSpPr txBox="1">
            <a:spLocks/>
          </p:cNvSpPr>
          <p:nvPr/>
        </p:nvSpPr>
        <p:spPr bwMode="auto">
          <a:xfrm>
            <a:off x="685800" y="4662488"/>
            <a:ext cx="8034338" cy="2041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Apibūdink matytus vaizdo įrašus. Pasidalink mintimis: kas buvo įdomu? Ką naujo sužinojai?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Nusakyk: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Šokio tempą (greitai – lėtai</a:t>
            </a:r>
            <a:r>
              <a:rPr lang="lt-LT" sz="1200" dirty="0" smtClean="0">
                <a:latin typeface="Arial" charset="0"/>
                <a:cs typeface="Arial" charset="0"/>
              </a:rPr>
              <a:t>);</a:t>
            </a:r>
            <a:endParaRPr lang="lt-LT" sz="12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Šokio nuotaiką (linksmai – liūdnai – piktai</a:t>
            </a:r>
            <a:r>
              <a:rPr lang="lt-LT" sz="1200" dirty="0" smtClean="0">
                <a:latin typeface="Arial" charset="0"/>
                <a:cs typeface="Arial" charset="0"/>
              </a:rPr>
              <a:t>);</a:t>
            </a:r>
            <a:endParaRPr lang="lt-LT" sz="12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Šokėjų skaičių (solo – pora – grupė</a:t>
            </a:r>
            <a:r>
              <a:rPr lang="lt-LT" sz="1200" dirty="0" smtClean="0">
                <a:latin typeface="Arial" charset="0"/>
                <a:cs typeface="Arial" charset="0"/>
              </a:rPr>
              <a:t>);</a:t>
            </a:r>
            <a:endParaRPr lang="lt-LT" sz="12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Šokio atlikimo vietą (repeticija – šventė – koncertas – konkursas</a:t>
            </a:r>
            <a:r>
              <a:rPr lang="lt-LT" sz="1200" dirty="0" smtClean="0">
                <a:latin typeface="Arial" charset="0"/>
                <a:cs typeface="Arial" charset="0"/>
              </a:rPr>
              <a:t>);</a:t>
            </a:r>
            <a:endParaRPr lang="lt-LT" sz="12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Šokėjų kostiumus (repeticijų rūbai – scenos kostiumas</a:t>
            </a:r>
            <a:r>
              <a:rPr lang="lt-LT" sz="1200" dirty="0" smtClean="0">
                <a:latin typeface="Arial" charset="0"/>
                <a:cs typeface="Arial" charset="0"/>
              </a:rPr>
              <a:t>);</a:t>
            </a:r>
            <a:endParaRPr lang="lt-LT" sz="1200" dirty="0"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Akompanimentą (muzikos įrašas – gyvas muzikos atlikimas).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293813" y="4076700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785938"/>
            <a:ext cx="6161087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11 užduotis. ŽIŪROVO ELGESIO TAISYKLĖS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23556" name="Subtitle 2"/>
          <p:cNvSpPr txBox="1">
            <a:spLocks/>
          </p:cNvSpPr>
          <p:nvPr/>
        </p:nvSpPr>
        <p:spPr bwMode="auto">
          <a:xfrm>
            <a:off x="685800" y="1395413"/>
            <a:ext cx="78771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/>
              <a:t>Mergaitė ir berniukas lankėsi teatre, koncerte, šokio šventėje, folkloro festivalyje, miesto šventėje. Pažiūrėjęs į paveikslėlius, pasakyk, kurie vaikai laikosi elgesio taisyklių, o kurie – ne. Pasidalink mintimis: kaip turėtum elgtis renginiuose. Kodėl?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12 užduotis. ŠOKIO ĮVAIRIOSE APLINKOSE STEBĖJIMAS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24579" name="Subtitle 2"/>
          <p:cNvSpPr txBox="1">
            <a:spLocks/>
          </p:cNvSpPr>
          <p:nvPr/>
        </p:nvSpPr>
        <p:spPr bwMode="auto">
          <a:xfrm>
            <a:off x="685800" y="1395413"/>
            <a:ext cx="7877175" cy="13562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Pažiūrėk </a:t>
            </a:r>
            <a:r>
              <a:rPr lang="lt-LT" sz="1200" dirty="0" smtClean="0"/>
              <a:t>vaizdo </a:t>
            </a:r>
            <a:r>
              <a:rPr lang="en-US" sz="1200" dirty="0" err="1" smtClean="0"/>
              <a:t>įrašus</a:t>
            </a:r>
            <a:r>
              <a:rPr lang="lt-LT" sz="1200" dirty="0" smtClean="0"/>
              <a:t>: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U12V1 </a:t>
            </a:r>
            <a:r>
              <a:rPr lang="en-US" sz="1200" u="sng" dirty="0">
                <a:hlinkClick r:id="rId2"/>
              </a:rPr>
              <a:t>https://www.youtube.com/watch?v=eb37-oMcP-E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U12V2 </a:t>
            </a:r>
            <a:r>
              <a:rPr lang="en-US" sz="1200" u="sng" dirty="0">
                <a:hlinkClick r:id="rId3"/>
              </a:rPr>
              <a:t>https://www.youtube.com/watch?v=3amdKMK6pmo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U12V3 </a:t>
            </a:r>
            <a:r>
              <a:rPr lang="en-US" sz="1200" u="sng" dirty="0">
                <a:hlinkClick r:id="rId4"/>
              </a:rPr>
              <a:t>https://www.youtube.com/watch?v=qkiqopF2ye4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/>
              <a:t>U12V4 </a:t>
            </a:r>
            <a:r>
              <a:rPr lang="en-US" sz="1200" u="sng" dirty="0">
                <a:hlinkClick r:id="rId5"/>
              </a:rPr>
              <a:t>https://www.youtube.com/watch?v=_nyuVcaG6Co</a:t>
            </a:r>
            <a:endParaRPr lang="lt-LT" sz="1200" dirty="0"/>
          </a:p>
        </p:txBody>
      </p:sp>
      <p:pic>
        <p:nvPicPr>
          <p:cNvPr id="2458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60913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5800" y="5445125"/>
            <a:ext cx="8034338" cy="641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200" dirty="0">
                <a:latin typeface="+mn-lt"/>
              </a:rPr>
              <a:t>Apibūdink matytus vaizdo įrašus. Pasidalink mintimis: kas patiko. Kodėl? Kuo skiriasi matyti šokiai skirtingose aplinkose? Kokioje aplinkoje norėtum šokti?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293813" y="4848225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13 užduotis. JUDESIO AR ŠOKIO RAIŠKA APLINKOJE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022475"/>
            <a:ext cx="78232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ubtitle 2"/>
          <p:cNvSpPr txBox="1">
            <a:spLocks/>
          </p:cNvSpPr>
          <p:nvPr/>
        </p:nvSpPr>
        <p:spPr bwMode="auto">
          <a:xfrm>
            <a:off x="685800" y="1395413"/>
            <a:ext cx="78771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/>
              <a:t>Pažiūrėk į paveikslėlius ir nusakyk, kas ir kaip gali judėti, šokti. Kokie judesių panašumai? Skirtumai?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14 užduotis. ĮGYTA ŠOKIO PATIRTIS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26627" name="Subtitle 2"/>
          <p:cNvSpPr txBox="1">
            <a:spLocks/>
          </p:cNvSpPr>
          <p:nvPr/>
        </p:nvSpPr>
        <p:spPr bwMode="auto">
          <a:xfrm>
            <a:off x="685800" y="1395413"/>
            <a:ext cx="7877175" cy="806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Pabandyk užbaigti sakinį, nusakydamas </a:t>
            </a:r>
            <a:r>
              <a:rPr lang="lt-LT" sz="1200"/>
              <a:t>įgytą </a:t>
            </a:r>
            <a:r>
              <a:rPr lang="lt-LT" sz="1200" smtClean="0"/>
              <a:t>šokio </a:t>
            </a:r>
            <a:r>
              <a:rPr lang="lt-LT" sz="1200" dirty="0"/>
              <a:t>patirtį (ko mokeisi, ko išmokai, ką sužinojai, ką veikei per šokio pamokas. Pasidalink su draugais mintimis: ką labiausiai per šokio pamokas patiko veikti, kokios užduotys buvo įdomiausios? Kodėl?</a:t>
            </a:r>
          </a:p>
        </p:txBody>
      </p:sp>
      <p:pic>
        <p:nvPicPr>
          <p:cNvPr id="2662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144713"/>
            <a:ext cx="78184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Subtitle 2"/>
          <p:cNvSpPr txBox="1">
            <a:spLocks/>
          </p:cNvSpPr>
          <p:nvPr/>
        </p:nvSpPr>
        <p:spPr bwMode="auto">
          <a:xfrm>
            <a:off x="808038" y="2201863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 dirty="0">
                <a:solidFill>
                  <a:schemeClr val="bg1"/>
                </a:solidFill>
              </a:rPr>
              <a:t>Aš išmokau..., nes...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630" name="Subtitle 2"/>
          <p:cNvSpPr txBox="1">
            <a:spLocks/>
          </p:cNvSpPr>
          <p:nvPr/>
        </p:nvSpPr>
        <p:spPr bwMode="auto">
          <a:xfrm>
            <a:off x="2852738" y="2339975"/>
            <a:ext cx="1524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Aš patyriau...</a:t>
            </a:r>
            <a:endParaRPr lang="en-US" sz="1600"/>
          </a:p>
        </p:txBody>
      </p:sp>
      <p:sp>
        <p:nvSpPr>
          <p:cNvPr id="26631" name="Subtitle 2"/>
          <p:cNvSpPr txBox="1">
            <a:spLocks/>
          </p:cNvSpPr>
          <p:nvPr/>
        </p:nvSpPr>
        <p:spPr bwMode="auto">
          <a:xfrm>
            <a:off x="4938713" y="2201863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Aš supratau..., nes...</a:t>
            </a:r>
            <a:endParaRPr lang="en-US" sz="1600"/>
          </a:p>
        </p:txBody>
      </p:sp>
      <p:sp>
        <p:nvSpPr>
          <p:cNvPr id="26632" name="Subtitle 2"/>
          <p:cNvSpPr txBox="1">
            <a:spLocks/>
          </p:cNvSpPr>
          <p:nvPr/>
        </p:nvSpPr>
        <p:spPr bwMode="auto">
          <a:xfrm>
            <a:off x="6948488" y="2339975"/>
            <a:ext cx="1524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Dabar aš galiu...</a:t>
            </a:r>
            <a:endParaRPr lang="en-US" sz="1600"/>
          </a:p>
        </p:txBody>
      </p:sp>
      <p:sp>
        <p:nvSpPr>
          <p:cNvPr id="26633" name="Subtitle 2"/>
          <p:cNvSpPr txBox="1">
            <a:spLocks/>
          </p:cNvSpPr>
          <p:nvPr/>
        </p:nvSpPr>
        <p:spPr bwMode="auto">
          <a:xfrm>
            <a:off x="808038" y="3663950"/>
            <a:ext cx="15240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Aš išmokau..., nes...</a:t>
            </a:r>
            <a:endParaRPr lang="en-US" sz="1600"/>
          </a:p>
        </p:txBody>
      </p:sp>
      <p:sp>
        <p:nvSpPr>
          <p:cNvPr id="26634" name="Subtitle 2"/>
          <p:cNvSpPr txBox="1">
            <a:spLocks/>
          </p:cNvSpPr>
          <p:nvPr/>
        </p:nvSpPr>
        <p:spPr bwMode="auto">
          <a:xfrm>
            <a:off x="2868613" y="3656013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Nelabai pavyko, nes...</a:t>
            </a:r>
            <a:endParaRPr lang="en-US" sz="1600"/>
          </a:p>
        </p:txBody>
      </p:sp>
      <p:sp>
        <p:nvSpPr>
          <p:cNvPr id="26635" name="Subtitle 2"/>
          <p:cNvSpPr txBox="1">
            <a:spLocks/>
          </p:cNvSpPr>
          <p:nvPr/>
        </p:nvSpPr>
        <p:spPr bwMode="auto">
          <a:xfrm>
            <a:off x="4916488" y="3656013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Nesupratau, nes...</a:t>
            </a:r>
            <a:endParaRPr lang="en-US" sz="1600"/>
          </a:p>
        </p:txBody>
      </p:sp>
      <p:sp>
        <p:nvSpPr>
          <p:cNvPr id="26636" name="Subtitle 2"/>
          <p:cNvSpPr txBox="1">
            <a:spLocks/>
          </p:cNvSpPr>
          <p:nvPr/>
        </p:nvSpPr>
        <p:spPr bwMode="auto">
          <a:xfrm>
            <a:off x="6948488" y="3656013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Galėčiau geriau, bet...</a:t>
            </a:r>
            <a:endParaRPr lang="en-US" sz="1600"/>
          </a:p>
        </p:txBody>
      </p:sp>
      <p:sp>
        <p:nvSpPr>
          <p:cNvPr id="26637" name="Subtitle 2"/>
          <p:cNvSpPr txBox="1">
            <a:spLocks/>
          </p:cNvSpPr>
          <p:nvPr/>
        </p:nvSpPr>
        <p:spPr bwMode="auto">
          <a:xfrm>
            <a:off x="742950" y="5164138"/>
            <a:ext cx="16891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Reikės pasistengti, nes...</a:t>
            </a:r>
            <a:endParaRPr lang="en-US" sz="1600"/>
          </a:p>
        </p:txBody>
      </p:sp>
      <p:sp>
        <p:nvSpPr>
          <p:cNvPr id="26638" name="Subtitle 2"/>
          <p:cNvSpPr txBox="1">
            <a:spLocks/>
          </p:cNvSpPr>
          <p:nvPr/>
        </p:nvSpPr>
        <p:spPr bwMode="auto">
          <a:xfrm>
            <a:off x="2876550" y="5164138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/>
              <a:t>Teks pasikartoti...</a:t>
            </a:r>
            <a:endParaRPr lang="en-US" sz="1600"/>
          </a:p>
        </p:txBody>
      </p:sp>
      <p:sp>
        <p:nvSpPr>
          <p:cNvPr id="26639" name="Subtitle 2"/>
          <p:cNvSpPr txBox="1">
            <a:spLocks/>
          </p:cNvSpPr>
          <p:nvPr/>
        </p:nvSpPr>
        <p:spPr bwMode="auto">
          <a:xfrm>
            <a:off x="4916488" y="5164138"/>
            <a:ext cx="1524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600">
                <a:solidFill>
                  <a:schemeClr val="bg1"/>
                </a:solidFill>
              </a:rPr>
              <a:t>Man labiausiai patiko...</a:t>
            </a:r>
            <a:endParaRPr 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15 užduotis. PASITIKRINK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27651" name="Subtitle 2"/>
          <p:cNvSpPr txBox="1">
            <a:spLocks/>
          </p:cNvSpPr>
          <p:nvPr/>
        </p:nvSpPr>
        <p:spPr bwMode="auto">
          <a:xfrm>
            <a:off x="685800" y="1395413"/>
            <a:ext cx="7877175" cy="536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1. Sudėliok paveikslėlius prie reikiamų pavadinimų, arba sujunk juos rodyklėmis.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8800" y="5259917"/>
            <a:ext cx="8004175" cy="820738"/>
            <a:chOff x="558800" y="4768850"/>
            <a:chExt cx="8004175" cy="820738"/>
          </a:xfrm>
        </p:grpSpPr>
        <p:sp>
          <p:nvSpPr>
            <p:cNvPr id="27652" name="Subtitle 2"/>
            <p:cNvSpPr txBox="1">
              <a:spLocks/>
            </p:cNvSpPr>
            <p:nvPr/>
          </p:nvSpPr>
          <p:spPr bwMode="auto">
            <a:xfrm>
              <a:off x="4872566" y="4768850"/>
              <a:ext cx="1587500" cy="8207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lt-LT" sz="1800"/>
                <a:t>AUKŠTAS PAPRASTASIS ŽINGSNIS </a:t>
              </a:r>
            </a:p>
          </p:txBody>
        </p:sp>
        <p:sp>
          <p:nvSpPr>
            <p:cNvPr id="27653" name="Subtitle 2"/>
            <p:cNvSpPr txBox="1">
              <a:spLocks/>
            </p:cNvSpPr>
            <p:nvPr/>
          </p:nvSpPr>
          <p:spPr bwMode="auto">
            <a:xfrm>
              <a:off x="7169150" y="4768850"/>
              <a:ext cx="1393825" cy="8207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lt-LT" sz="1800"/>
                <a:t>SMULKUS BĖGAMASIS ŽINGSNIS </a:t>
              </a:r>
            </a:p>
          </p:txBody>
        </p:sp>
        <p:sp>
          <p:nvSpPr>
            <p:cNvPr id="27654" name="Subtitle 2"/>
            <p:cNvSpPr txBox="1">
              <a:spLocks/>
            </p:cNvSpPr>
            <p:nvPr/>
          </p:nvSpPr>
          <p:spPr bwMode="auto">
            <a:xfrm>
              <a:off x="558800" y="4768850"/>
              <a:ext cx="1765300" cy="8207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lt-LT" sz="1800" dirty="0"/>
                <a:t>SUSIKABINIMAS KREPŠELIU </a:t>
              </a:r>
              <a:br>
                <a:rPr lang="lt-LT" sz="1800" dirty="0"/>
              </a:br>
              <a:r>
                <a:rPr lang="lt-LT" sz="1800" dirty="0"/>
                <a:t>PRO PRIEKĮ </a:t>
              </a:r>
            </a:p>
          </p:txBody>
        </p:sp>
        <p:sp>
          <p:nvSpPr>
            <p:cNvPr id="27655" name="Subtitle 2"/>
            <p:cNvSpPr txBox="1">
              <a:spLocks/>
            </p:cNvSpPr>
            <p:nvPr/>
          </p:nvSpPr>
          <p:spPr bwMode="auto">
            <a:xfrm>
              <a:off x="3033183" y="4768850"/>
              <a:ext cx="1130300" cy="8207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lt-LT" sz="1800"/>
                <a:t>KUBILO ŽINGSNIS </a:t>
              </a:r>
            </a:p>
          </p:txBody>
        </p:sp>
      </p:grpSp>
      <p:pic>
        <p:nvPicPr>
          <p:cNvPr id="276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281683"/>
            <a:ext cx="1820333" cy="266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4" y="3073400"/>
            <a:ext cx="1497966" cy="160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17" y="2792017"/>
            <a:ext cx="1633538" cy="18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98" y="2921000"/>
            <a:ext cx="1627874" cy="17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15 užduotis. PASITIKRINK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28675" name="Subtitle 2"/>
          <p:cNvSpPr txBox="1">
            <a:spLocks/>
          </p:cNvSpPr>
          <p:nvPr/>
        </p:nvSpPr>
        <p:spPr bwMode="auto">
          <a:xfrm>
            <a:off x="7558086" y="2391833"/>
            <a:ext cx="1244600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800" dirty="0"/>
              <a:t>VORA</a:t>
            </a:r>
          </a:p>
        </p:txBody>
      </p:sp>
      <p:sp>
        <p:nvSpPr>
          <p:cNvPr id="28676" name="Subtitle 2"/>
          <p:cNvSpPr txBox="1">
            <a:spLocks/>
          </p:cNvSpPr>
          <p:nvPr/>
        </p:nvSpPr>
        <p:spPr bwMode="auto">
          <a:xfrm>
            <a:off x="7558086" y="2859087"/>
            <a:ext cx="1244601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800" dirty="0"/>
              <a:t>RATAS</a:t>
            </a:r>
          </a:p>
        </p:txBody>
      </p:sp>
      <p:sp>
        <p:nvSpPr>
          <p:cNvPr id="28677" name="Subtitle 2"/>
          <p:cNvSpPr txBox="1">
            <a:spLocks/>
          </p:cNvSpPr>
          <p:nvPr/>
        </p:nvSpPr>
        <p:spPr bwMode="auto">
          <a:xfrm>
            <a:off x="7558086" y="1924579"/>
            <a:ext cx="1244600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800" dirty="0"/>
              <a:t>EILĖ</a:t>
            </a:r>
          </a:p>
        </p:txBody>
      </p:sp>
      <p:sp>
        <p:nvSpPr>
          <p:cNvPr id="28678" name="Subtitle 2"/>
          <p:cNvSpPr txBox="1">
            <a:spLocks/>
          </p:cNvSpPr>
          <p:nvPr/>
        </p:nvSpPr>
        <p:spPr bwMode="auto">
          <a:xfrm>
            <a:off x="7558086" y="1457325"/>
            <a:ext cx="1244601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800" dirty="0"/>
              <a:t>VIRTINĖ</a:t>
            </a:r>
          </a:p>
        </p:txBody>
      </p:sp>
      <p:sp>
        <p:nvSpPr>
          <p:cNvPr id="28679" name="Subtitle 2"/>
          <p:cNvSpPr txBox="1">
            <a:spLocks/>
          </p:cNvSpPr>
          <p:nvPr/>
        </p:nvSpPr>
        <p:spPr bwMode="auto">
          <a:xfrm>
            <a:off x="7558086" y="3326342"/>
            <a:ext cx="1244600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800" dirty="0"/>
              <a:t>PUSRATIS</a:t>
            </a:r>
          </a:p>
        </p:txBody>
      </p:sp>
      <p:pic>
        <p:nvPicPr>
          <p:cNvPr id="286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0481"/>
            <a:ext cx="3019726" cy="14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720" y="4064087"/>
            <a:ext cx="2758332" cy="238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4" y="3913545"/>
            <a:ext cx="2294752" cy="23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99" y="1868197"/>
            <a:ext cx="2390754" cy="182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685801" y="1395413"/>
            <a:ext cx="5945752" cy="2555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 smtClean="0"/>
              <a:t>2. Sudėliok korteles su žodžiais </a:t>
            </a:r>
            <a:r>
              <a:rPr lang="lt-LT" sz="1200" dirty="0"/>
              <a:t>prie reikiamų </a:t>
            </a:r>
            <a:r>
              <a:rPr lang="lt-LT" sz="1200" dirty="0" smtClean="0"/>
              <a:t>paveikslėlių, </a:t>
            </a:r>
            <a:r>
              <a:rPr lang="lt-LT" sz="1200" dirty="0"/>
              <a:t>arba sujunk juos rodyklėmis.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973" y="4311478"/>
            <a:ext cx="2528880" cy="15021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15 užduotis. PASITIKRINK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0" y="1327680"/>
            <a:ext cx="7877175" cy="536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lt-LT" sz="1200" dirty="0" smtClean="0"/>
              <a:t>3. Vietoj </a:t>
            </a:r>
            <a:r>
              <a:rPr lang="lt-LT" sz="1200" dirty="0"/>
              <a:t>klaustuko įrašyk teisingą atsakymą: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8800" y="2403870"/>
            <a:ext cx="7877175" cy="2083132"/>
            <a:chOff x="685800" y="4487002"/>
            <a:chExt cx="7877175" cy="2083132"/>
          </a:xfrm>
        </p:grpSpPr>
        <p:sp>
          <p:nvSpPr>
            <p:cNvPr id="3" name="Oval 2"/>
            <p:cNvSpPr/>
            <p:nvPr/>
          </p:nvSpPr>
          <p:spPr>
            <a:xfrm>
              <a:off x="685800" y="4572002"/>
              <a:ext cx="1998132" cy="1998132"/>
            </a:xfrm>
            <a:prstGeom prst="ellipse">
              <a:avLst/>
            </a:prstGeom>
            <a:solidFill>
              <a:srgbClr val="58AB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625322" y="4572002"/>
              <a:ext cx="1998132" cy="1998132"/>
            </a:xfrm>
            <a:prstGeom prst="ellipse">
              <a:avLst/>
            </a:prstGeom>
            <a:solidFill>
              <a:srgbClr val="60BD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564843" y="4572002"/>
              <a:ext cx="1998132" cy="199813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908581" y="4487002"/>
              <a:ext cx="7431085" cy="1481997"/>
              <a:chOff x="908581" y="4487002"/>
              <a:chExt cx="7431085" cy="1481997"/>
            </a:xfrm>
          </p:grpSpPr>
          <p:sp>
            <p:nvSpPr>
              <p:cNvPr id="13" name="Subtitle 2"/>
              <p:cNvSpPr txBox="1">
                <a:spLocks/>
              </p:cNvSpPr>
              <p:nvPr/>
            </p:nvSpPr>
            <p:spPr bwMode="auto">
              <a:xfrm>
                <a:off x="2683932" y="4487002"/>
                <a:ext cx="953639" cy="1481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t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lvl="0" algn="ctr"/>
                <a:r>
                  <a:rPr lang="lt-LT" sz="9600" dirty="0" smtClean="0"/>
                  <a:t>+</a:t>
                </a:r>
                <a:endParaRPr lang="lt-LT" sz="1000" dirty="0"/>
              </a:p>
            </p:txBody>
          </p:sp>
          <p:sp>
            <p:nvSpPr>
              <p:cNvPr id="14" name="Subtitle 2"/>
              <p:cNvSpPr txBox="1">
                <a:spLocks/>
              </p:cNvSpPr>
              <p:nvPr/>
            </p:nvSpPr>
            <p:spPr bwMode="auto">
              <a:xfrm>
                <a:off x="5611204" y="4487002"/>
                <a:ext cx="953639" cy="1481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t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lvl="0" algn="ctr"/>
                <a:r>
                  <a:rPr lang="lt-LT" sz="9600" dirty="0" smtClean="0"/>
                  <a:t>=</a:t>
                </a:r>
                <a:endParaRPr lang="lt-LT" sz="1000" dirty="0"/>
              </a:p>
            </p:txBody>
          </p:sp>
          <p:sp>
            <p:nvSpPr>
              <p:cNvPr id="8" name="Subtitle 2"/>
              <p:cNvSpPr txBox="1">
                <a:spLocks/>
              </p:cNvSpPr>
              <p:nvPr/>
            </p:nvSpPr>
            <p:spPr bwMode="auto">
              <a:xfrm>
                <a:off x="908581" y="5263092"/>
                <a:ext cx="1428220" cy="619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lvl="0" algn="ctr"/>
                <a:r>
                  <a:rPr lang="lt-LT" sz="1800" dirty="0" smtClean="0">
                    <a:solidFill>
                      <a:schemeClr val="bg1"/>
                    </a:solidFill>
                  </a:rPr>
                  <a:t>KUBILO ŽINGSNIS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Subtitle 2"/>
              <p:cNvSpPr txBox="1">
                <a:spLocks/>
              </p:cNvSpPr>
              <p:nvPr/>
            </p:nvSpPr>
            <p:spPr bwMode="auto">
              <a:xfrm>
                <a:off x="3981980" y="5263092"/>
                <a:ext cx="1428220" cy="619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lvl="0" algn="ctr"/>
                <a:r>
                  <a:rPr lang="lt-LT" sz="1800" dirty="0" smtClean="0">
                    <a:solidFill>
                      <a:srgbClr val="FFFFFF"/>
                    </a:solidFill>
                  </a:rPr>
                  <a:t>DVIGUBASIS ŽINGSNIS</a:t>
                </a: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ubtitle 2"/>
              <p:cNvSpPr txBox="1">
                <a:spLocks/>
              </p:cNvSpPr>
              <p:nvPr/>
            </p:nvSpPr>
            <p:spPr bwMode="auto">
              <a:xfrm>
                <a:off x="6911446" y="5349345"/>
                <a:ext cx="1428220" cy="619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lvl="0" algn="ctr"/>
                <a:r>
                  <a:rPr lang="lt-LT" sz="1800" dirty="0">
                    <a:solidFill>
                      <a:sysClr val="windowText" lastClr="000000"/>
                    </a:solidFill>
                  </a:rPr>
                  <a:t>?</a:t>
                </a:r>
                <a:endParaRPr lang="en-US" sz="18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6141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15 užduotis. PASITIKRINK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0" y="1395413"/>
            <a:ext cx="7877175" cy="865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lt-LT" sz="1200" dirty="0" smtClean="0"/>
              <a:t>4. Dirbdamas </a:t>
            </a:r>
            <a:r>
              <a:rPr lang="lt-LT" sz="1200" dirty="0"/>
              <a:t>su draugais, padaryk mąstymo </a:t>
            </a:r>
            <a:r>
              <a:rPr lang="lt-LT" sz="1200" dirty="0" smtClean="0"/>
              <a:t>žemėlapius. Įrašyk </a:t>
            </a:r>
            <a:r>
              <a:rPr lang="lt-LT" sz="1200" dirty="0"/>
              <a:t>arba nupiešk šokio kūrimo </a:t>
            </a:r>
            <a:r>
              <a:rPr lang="lt-LT" sz="1200" dirty="0" smtClean="0"/>
              <a:t>seką.</a:t>
            </a:r>
          </a:p>
          <a:p>
            <a:pPr lvl="0"/>
            <a:endParaRPr lang="lt-LT" sz="1200" dirty="0"/>
          </a:p>
          <a:p>
            <a:r>
              <a:rPr lang="lt-LT" sz="3200" dirty="0"/>
              <a:t>SEKA</a:t>
            </a:r>
          </a:p>
          <a:p>
            <a:pPr lvl="0"/>
            <a:endParaRPr lang="lt-LT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08494"/>
            <a:ext cx="7751171" cy="394392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832379" y="2587356"/>
            <a:ext cx="2046287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800" dirty="0" smtClean="0">
                <a:solidFill>
                  <a:sysClr val="windowText" lastClr="000000"/>
                </a:solidFill>
              </a:rPr>
              <a:t>...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3550179" y="2587356"/>
            <a:ext cx="2046287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800" dirty="0" smtClean="0">
                <a:solidFill>
                  <a:sysClr val="windowText" lastClr="000000"/>
                </a:solidFill>
              </a:rPr>
              <a:t>...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6267979" y="2587356"/>
            <a:ext cx="2046287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800" dirty="0" smtClean="0">
                <a:solidFill>
                  <a:sysClr val="windowText" lastClr="000000"/>
                </a:solidFill>
              </a:rPr>
              <a:t>...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773112" y="4839489"/>
            <a:ext cx="2046287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800" dirty="0" smtClean="0">
                <a:solidFill>
                  <a:sysClr val="windowText" lastClr="000000"/>
                </a:solidFill>
              </a:rPr>
              <a:t>...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3550179" y="4839489"/>
            <a:ext cx="2046287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800" dirty="0" smtClean="0">
                <a:solidFill>
                  <a:sysClr val="windowText" lastClr="000000"/>
                </a:solidFill>
              </a:rPr>
              <a:t>...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7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452438"/>
            <a:ext cx="7772400" cy="549275"/>
          </a:xfrm>
        </p:spPr>
        <p:txBody>
          <a:bodyPr/>
          <a:lstStyle/>
          <a:p>
            <a:pPr algn="l" eaLnBrk="1" hangingPunct="1"/>
            <a:r>
              <a:rPr lang="lt-LT" sz="2500" b="1" dirty="0">
                <a:solidFill>
                  <a:schemeClr val="bg1"/>
                </a:solidFill>
                <a:latin typeface="Calibri" charset="0"/>
              </a:rPr>
              <a:t>1 užduotis. JUDĖJIMO KRYPTYS</a:t>
            </a:r>
            <a:endParaRPr lang="en-US" sz="25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316" name="Subtitle 2"/>
          <p:cNvSpPr>
            <a:spLocks/>
          </p:cNvSpPr>
          <p:nvPr/>
        </p:nvSpPr>
        <p:spPr bwMode="auto">
          <a:xfrm>
            <a:off x="685800" y="1284288"/>
            <a:ext cx="6400800" cy="2665412"/>
          </a:xfrm>
          <a:prstGeom prst="rightArrow">
            <a:avLst>
              <a:gd name="adj1" fmla="val 50000"/>
              <a:gd name="adj2" fmla="val 5001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en-US" sz="1100"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78024" y="2137833"/>
            <a:ext cx="5453064" cy="1943100"/>
            <a:chOff x="1978024" y="2207683"/>
            <a:chExt cx="5453064" cy="1943100"/>
          </a:xfrm>
        </p:grpSpPr>
        <p:sp>
          <p:nvSpPr>
            <p:cNvPr id="25" name="Subtitle 2"/>
            <p:cNvSpPr txBox="1">
              <a:spLocks/>
            </p:cNvSpPr>
            <p:nvPr/>
          </p:nvSpPr>
          <p:spPr bwMode="auto">
            <a:xfrm>
              <a:off x="1978024" y="3242733"/>
              <a:ext cx="2627841" cy="9080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="ctr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lt-LT" sz="11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sz="3200" b="1" dirty="0">
                  <a:latin typeface="+mj-lt"/>
                </a:rPr>
                <a:t>AUKŠTYN</a:t>
              </a:r>
              <a:endParaRPr lang="en-US" sz="2800" b="1" dirty="0"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26" name="Subtitle 2"/>
            <p:cNvSpPr txBox="1">
              <a:spLocks/>
            </p:cNvSpPr>
            <p:nvPr/>
          </p:nvSpPr>
          <p:spPr bwMode="auto">
            <a:xfrm>
              <a:off x="4806950" y="2207683"/>
              <a:ext cx="2624138" cy="899584"/>
            </a:xfrm>
            <a:prstGeom prst="rect">
              <a:avLst/>
            </a:prstGeom>
            <a:solidFill>
              <a:srgbClr val="60BDE0"/>
            </a:solidFill>
            <a:ln>
              <a:noFill/>
            </a:ln>
          </p:spPr>
          <p:txBody>
            <a:bodyPr anchor="ctr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lt-LT" sz="11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sz="3200" b="1" dirty="0">
                  <a:solidFill>
                    <a:srgbClr val="FFFFFF"/>
                  </a:solidFill>
                  <a:latin typeface="+mj-lt"/>
                </a:rPr>
                <a:t>ATGAL</a:t>
              </a:r>
              <a:endParaRPr lang="en-US" sz="2800" b="1" dirty="0">
                <a:solidFill>
                  <a:srgbClr val="FFFFFF"/>
                </a:solidFill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27" name="Subtitle 2"/>
            <p:cNvSpPr txBox="1">
              <a:spLocks/>
            </p:cNvSpPr>
            <p:nvPr/>
          </p:nvSpPr>
          <p:spPr bwMode="auto">
            <a:xfrm>
              <a:off x="4806950" y="3242733"/>
              <a:ext cx="2624138" cy="908050"/>
            </a:xfrm>
            <a:prstGeom prst="rect">
              <a:avLst/>
            </a:prstGeom>
            <a:solidFill>
              <a:srgbClr val="6494C1"/>
            </a:solidFill>
            <a:ln>
              <a:noFill/>
            </a:ln>
          </p:spPr>
          <p:txBody>
            <a:bodyPr anchor="ctr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lt-LT" sz="11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sz="3200" b="1" dirty="0">
                  <a:solidFill>
                    <a:srgbClr val="FFFFFF"/>
                  </a:solidFill>
                  <a:latin typeface="+mj-lt"/>
                </a:rPr>
                <a:t>ŽEMYN</a:t>
              </a:r>
              <a:endParaRPr lang="en-US" sz="2800" b="1" dirty="0">
                <a:solidFill>
                  <a:srgbClr val="FFFFFF"/>
                </a:solidFill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24" name="Subtitle 2"/>
            <p:cNvSpPr txBox="1">
              <a:spLocks/>
            </p:cNvSpPr>
            <p:nvPr/>
          </p:nvSpPr>
          <p:spPr bwMode="auto">
            <a:xfrm>
              <a:off x="1978025" y="2207683"/>
              <a:ext cx="2627841" cy="899584"/>
            </a:xfrm>
            <a:prstGeom prst="rect">
              <a:avLst/>
            </a:prstGeom>
            <a:solidFill>
              <a:srgbClr val="58AB3D"/>
            </a:solidFill>
            <a:ln>
              <a:noFill/>
            </a:ln>
          </p:spPr>
          <p:txBody>
            <a:bodyPr anchor="ctr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lt-LT" sz="11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sz="3200" b="1" dirty="0">
                  <a:solidFill>
                    <a:schemeClr val="bg1"/>
                  </a:solidFill>
                  <a:latin typeface="+mj-lt"/>
                </a:rPr>
                <a:t>PIRMYN</a:t>
              </a:r>
              <a:endParaRPr lang="en-US" sz="2800" b="1" dirty="0">
                <a:solidFill>
                  <a:schemeClr val="bg1"/>
                </a:solidFill>
                <a:latin typeface="+mj-lt"/>
                <a:ea typeface="Calibri"/>
                <a:cs typeface="Times New Roman"/>
              </a:endParaRPr>
            </a:p>
          </p:txBody>
        </p:sp>
      </p:grp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685800" y="1296459"/>
            <a:ext cx="4639733" cy="413808"/>
          </a:xfrm>
          <a:noFill/>
          <a:ln>
            <a:noFill/>
          </a:ln>
        </p:spPr>
        <p:txBody>
          <a:bodyPr rtlCol="0">
            <a:normAutofit/>
          </a:bodyPr>
          <a:lstStyle>
            <a:lvl1pPr marL="0" indent="0" algn="l">
              <a:buNone/>
              <a:defRPr lang="lt-LT" sz="1100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lt-LT" sz="1200" dirty="0" smtClean="0">
                <a:latin typeface="+mn-lt"/>
                <a:ea typeface="Calibri"/>
                <a:cs typeface="Times New Roman"/>
              </a:rPr>
              <a:t>Perkelk rodykles prie reikiamų žodžių, </a:t>
            </a:r>
            <a:r>
              <a:rPr sz="1200" dirty="0" smtClean="0">
                <a:latin typeface="+mn-lt"/>
                <a:ea typeface="Calibri"/>
                <a:cs typeface="Times New Roman"/>
              </a:rPr>
              <a:t>nusakanči</a:t>
            </a:r>
            <a:r>
              <a:rPr lang="lt-LT" sz="1200" dirty="0" smtClean="0">
                <a:latin typeface="+mn-lt"/>
                <a:ea typeface="Calibri"/>
                <a:cs typeface="Times New Roman"/>
              </a:rPr>
              <a:t>ų</a:t>
            </a:r>
            <a:r>
              <a:rPr sz="1200" dirty="0" smtClean="0">
                <a:latin typeface="+mn-lt"/>
                <a:ea typeface="Calibri"/>
                <a:cs typeface="Times New Roman"/>
              </a:rPr>
              <a:t> judėjimo kryptį.</a:t>
            </a:r>
            <a:endParaRPr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28" y="1324326"/>
            <a:ext cx="452967" cy="345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753" y="1324326"/>
            <a:ext cx="452967" cy="345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978" y="1270794"/>
            <a:ext cx="345902" cy="452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137" y="1270794"/>
            <a:ext cx="345902" cy="452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520838"/>
            <a:ext cx="2024856" cy="1793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56" y="4437112"/>
            <a:ext cx="1978926" cy="20906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503334" y="3880101"/>
            <a:ext cx="721532" cy="72153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528" y="3879416"/>
            <a:ext cx="1288762" cy="264833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6876143" y="3428999"/>
            <a:ext cx="1197685" cy="929821"/>
          </a:xfrm>
          <a:custGeom>
            <a:avLst/>
            <a:gdLst>
              <a:gd name="connsiteX0" fmla="*/ 1102178 w 1197685"/>
              <a:gd name="connsiteY0" fmla="*/ 13607 h 929821"/>
              <a:gd name="connsiteX1" fmla="*/ 1074964 w 1197685"/>
              <a:gd name="connsiteY1" fmla="*/ 9071 h 929821"/>
              <a:gd name="connsiteX2" fmla="*/ 1038678 w 1197685"/>
              <a:gd name="connsiteY2" fmla="*/ 0 h 929821"/>
              <a:gd name="connsiteX3" fmla="*/ 852714 w 1197685"/>
              <a:gd name="connsiteY3" fmla="*/ 4536 h 929821"/>
              <a:gd name="connsiteX4" fmla="*/ 830036 w 1197685"/>
              <a:gd name="connsiteY4" fmla="*/ 9071 h 929821"/>
              <a:gd name="connsiteX5" fmla="*/ 789214 w 1197685"/>
              <a:gd name="connsiteY5" fmla="*/ 13607 h 929821"/>
              <a:gd name="connsiteX6" fmla="*/ 775607 w 1197685"/>
              <a:gd name="connsiteY6" fmla="*/ 18143 h 929821"/>
              <a:gd name="connsiteX7" fmla="*/ 757464 w 1197685"/>
              <a:gd name="connsiteY7" fmla="*/ 22678 h 929821"/>
              <a:gd name="connsiteX8" fmla="*/ 743857 w 1197685"/>
              <a:gd name="connsiteY8" fmla="*/ 31750 h 929821"/>
              <a:gd name="connsiteX9" fmla="*/ 721178 w 1197685"/>
              <a:gd name="connsiteY9" fmla="*/ 36286 h 929821"/>
              <a:gd name="connsiteX10" fmla="*/ 698500 w 1197685"/>
              <a:gd name="connsiteY10" fmla="*/ 45357 h 929821"/>
              <a:gd name="connsiteX11" fmla="*/ 666750 w 1197685"/>
              <a:gd name="connsiteY11" fmla="*/ 54428 h 929821"/>
              <a:gd name="connsiteX12" fmla="*/ 630464 w 1197685"/>
              <a:gd name="connsiteY12" fmla="*/ 72571 h 929821"/>
              <a:gd name="connsiteX13" fmla="*/ 589643 w 1197685"/>
              <a:gd name="connsiteY13" fmla="*/ 95250 h 929821"/>
              <a:gd name="connsiteX14" fmla="*/ 566964 w 1197685"/>
              <a:gd name="connsiteY14" fmla="*/ 99786 h 929821"/>
              <a:gd name="connsiteX15" fmla="*/ 526143 w 1197685"/>
              <a:gd name="connsiteY15" fmla="*/ 113393 h 929821"/>
              <a:gd name="connsiteX16" fmla="*/ 512536 w 1197685"/>
              <a:gd name="connsiteY16" fmla="*/ 117928 h 929821"/>
              <a:gd name="connsiteX17" fmla="*/ 494393 w 1197685"/>
              <a:gd name="connsiteY17" fmla="*/ 122464 h 929821"/>
              <a:gd name="connsiteX18" fmla="*/ 480786 w 1197685"/>
              <a:gd name="connsiteY18" fmla="*/ 136071 h 929821"/>
              <a:gd name="connsiteX19" fmla="*/ 449036 w 1197685"/>
              <a:gd name="connsiteY19" fmla="*/ 149678 h 929821"/>
              <a:gd name="connsiteX20" fmla="*/ 421821 w 1197685"/>
              <a:gd name="connsiteY20" fmla="*/ 176893 h 929821"/>
              <a:gd name="connsiteX21" fmla="*/ 408214 w 1197685"/>
              <a:gd name="connsiteY21" fmla="*/ 185964 h 929821"/>
              <a:gd name="connsiteX22" fmla="*/ 376464 w 1197685"/>
              <a:gd name="connsiteY22" fmla="*/ 222250 h 929821"/>
              <a:gd name="connsiteX23" fmla="*/ 371928 w 1197685"/>
              <a:gd name="connsiteY23" fmla="*/ 235857 h 929821"/>
              <a:gd name="connsiteX24" fmla="*/ 358321 w 1197685"/>
              <a:gd name="connsiteY24" fmla="*/ 240393 h 929821"/>
              <a:gd name="connsiteX25" fmla="*/ 340178 w 1197685"/>
              <a:gd name="connsiteY25" fmla="*/ 254000 h 929821"/>
              <a:gd name="connsiteX26" fmla="*/ 331107 w 1197685"/>
              <a:gd name="connsiteY26" fmla="*/ 267607 h 929821"/>
              <a:gd name="connsiteX27" fmla="*/ 303893 w 1197685"/>
              <a:gd name="connsiteY27" fmla="*/ 276678 h 929821"/>
              <a:gd name="connsiteX28" fmla="*/ 276678 w 1197685"/>
              <a:gd name="connsiteY28" fmla="*/ 290286 h 929821"/>
              <a:gd name="connsiteX29" fmla="*/ 258536 w 1197685"/>
              <a:gd name="connsiteY29" fmla="*/ 299357 h 929821"/>
              <a:gd name="connsiteX30" fmla="*/ 231321 w 1197685"/>
              <a:gd name="connsiteY30" fmla="*/ 312964 h 929821"/>
              <a:gd name="connsiteX31" fmla="*/ 208643 w 1197685"/>
              <a:gd name="connsiteY31" fmla="*/ 344714 h 929821"/>
              <a:gd name="connsiteX32" fmla="*/ 195036 w 1197685"/>
              <a:gd name="connsiteY32" fmla="*/ 358321 h 929821"/>
              <a:gd name="connsiteX33" fmla="*/ 176893 w 1197685"/>
              <a:gd name="connsiteY33" fmla="*/ 403678 h 929821"/>
              <a:gd name="connsiteX34" fmla="*/ 163286 w 1197685"/>
              <a:gd name="connsiteY34" fmla="*/ 426357 h 929821"/>
              <a:gd name="connsiteX35" fmla="*/ 149678 w 1197685"/>
              <a:gd name="connsiteY35" fmla="*/ 449036 h 929821"/>
              <a:gd name="connsiteX36" fmla="*/ 136071 w 1197685"/>
              <a:gd name="connsiteY36" fmla="*/ 480786 h 929821"/>
              <a:gd name="connsiteX37" fmla="*/ 122464 w 1197685"/>
              <a:gd name="connsiteY37" fmla="*/ 512536 h 929821"/>
              <a:gd name="connsiteX38" fmla="*/ 113393 w 1197685"/>
              <a:gd name="connsiteY38" fmla="*/ 526143 h 929821"/>
              <a:gd name="connsiteX39" fmla="*/ 108857 w 1197685"/>
              <a:gd name="connsiteY39" fmla="*/ 544286 h 929821"/>
              <a:gd name="connsiteX40" fmla="*/ 90714 w 1197685"/>
              <a:gd name="connsiteY40" fmla="*/ 576036 h 929821"/>
              <a:gd name="connsiteX41" fmla="*/ 72571 w 1197685"/>
              <a:gd name="connsiteY41" fmla="*/ 603250 h 929821"/>
              <a:gd name="connsiteX42" fmla="*/ 63500 w 1197685"/>
              <a:gd name="connsiteY42" fmla="*/ 653143 h 929821"/>
              <a:gd name="connsiteX43" fmla="*/ 54428 w 1197685"/>
              <a:gd name="connsiteY43" fmla="*/ 680357 h 929821"/>
              <a:gd name="connsiteX44" fmla="*/ 45357 w 1197685"/>
              <a:gd name="connsiteY44" fmla="*/ 693964 h 929821"/>
              <a:gd name="connsiteX45" fmla="*/ 40821 w 1197685"/>
              <a:gd name="connsiteY45" fmla="*/ 721178 h 929821"/>
              <a:gd name="connsiteX46" fmla="*/ 22678 w 1197685"/>
              <a:gd name="connsiteY46" fmla="*/ 771071 h 929821"/>
              <a:gd name="connsiteX47" fmla="*/ 18143 w 1197685"/>
              <a:gd name="connsiteY47" fmla="*/ 798286 h 929821"/>
              <a:gd name="connsiteX48" fmla="*/ 9071 w 1197685"/>
              <a:gd name="connsiteY48" fmla="*/ 857250 h 929821"/>
              <a:gd name="connsiteX49" fmla="*/ 0 w 1197685"/>
              <a:gd name="connsiteY49" fmla="*/ 870857 h 929821"/>
              <a:gd name="connsiteX50" fmla="*/ 4536 w 1197685"/>
              <a:gd name="connsiteY50" fmla="*/ 907143 h 929821"/>
              <a:gd name="connsiteX51" fmla="*/ 36286 w 1197685"/>
              <a:gd name="connsiteY51" fmla="*/ 925286 h 929821"/>
              <a:gd name="connsiteX52" fmla="*/ 49893 w 1197685"/>
              <a:gd name="connsiteY52" fmla="*/ 929821 h 929821"/>
              <a:gd name="connsiteX53" fmla="*/ 167821 w 1197685"/>
              <a:gd name="connsiteY53" fmla="*/ 916214 h 929821"/>
              <a:gd name="connsiteX54" fmla="*/ 181428 w 1197685"/>
              <a:gd name="connsiteY54" fmla="*/ 911678 h 929821"/>
              <a:gd name="connsiteX55" fmla="*/ 217714 w 1197685"/>
              <a:gd name="connsiteY55" fmla="*/ 889000 h 929821"/>
              <a:gd name="connsiteX56" fmla="*/ 244928 w 1197685"/>
              <a:gd name="connsiteY56" fmla="*/ 875393 h 929821"/>
              <a:gd name="connsiteX57" fmla="*/ 263071 w 1197685"/>
              <a:gd name="connsiteY57" fmla="*/ 857250 h 929821"/>
              <a:gd name="connsiteX58" fmla="*/ 276678 w 1197685"/>
              <a:gd name="connsiteY58" fmla="*/ 848178 h 929821"/>
              <a:gd name="connsiteX59" fmla="*/ 303893 w 1197685"/>
              <a:gd name="connsiteY59" fmla="*/ 830036 h 929821"/>
              <a:gd name="connsiteX60" fmla="*/ 335643 w 1197685"/>
              <a:gd name="connsiteY60" fmla="*/ 816428 h 929821"/>
              <a:gd name="connsiteX61" fmla="*/ 353786 w 1197685"/>
              <a:gd name="connsiteY61" fmla="*/ 802821 h 929821"/>
              <a:gd name="connsiteX62" fmla="*/ 367393 w 1197685"/>
              <a:gd name="connsiteY62" fmla="*/ 793750 h 929821"/>
              <a:gd name="connsiteX63" fmla="*/ 385536 w 1197685"/>
              <a:gd name="connsiteY63" fmla="*/ 784678 h 929821"/>
              <a:gd name="connsiteX64" fmla="*/ 412750 w 1197685"/>
              <a:gd name="connsiteY64" fmla="*/ 757464 h 929821"/>
              <a:gd name="connsiteX65" fmla="*/ 426357 w 1197685"/>
              <a:gd name="connsiteY65" fmla="*/ 743857 h 929821"/>
              <a:gd name="connsiteX66" fmla="*/ 453571 w 1197685"/>
              <a:gd name="connsiteY66" fmla="*/ 730250 h 929821"/>
              <a:gd name="connsiteX67" fmla="*/ 498928 w 1197685"/>
              <a:gd name="connsiteY67" fmla="*/ 689428 h 929821"/>
              <a:gd name="connsiteX68" fmla="*/ 530678 w 1197685"/>
              <a:gd name="connsiteY68" fmla="*/ 675821 h 929821"/>
              <a:gd name="connsiteX69" fmla="*/ 544286 w 1197685"/>
              <a:gd name="connsiteY69" fmla="*/ 662214 h 929821"/>
              <a:gd name="connsiteX70" fmla="*/ 566964 w 1197685"/>
              <a:gd name="connsiteY70" fmla="*/ 648607 h 929821"/>
              <a:gd name="connsiteX71" fmla="*/ 580571 w 1197685"/>
              <a:gd name="connsiteY71" fmla="*/ 635000 h 929821"/>
              <a:gd name="connsiteX72" fmla="*/ 598714 w 1197685"/>
              <a:gd name="connsiteY72" fmla="*/ 625928 h 929821"/>
              <a:gd name="connsiteX73" fmla="*/ 612321 w 1197685"/>
              <a:gd name="connsiteY73" fmla="*/ 612321 h 929821"/>
              <a:gd name="connsiteX74" fmla="*/ 625928 w 1197685"/>
              <a:gd name="connsiteY74" fmla="*/ 607786 h 929821"/>
              <a:gd name="connsiteX75" fmla="*/ 648607 w 1197685"/>
              <a:gd name="connsiteY75" fmla="*/ 594178 h 929821"/>
              <a:gd name="connsiteX76" fmla="*/ 675821 w 1197685"/>
              <a:gd name="connsiteY76" fmla="*/ 576036 h 929821"/>
              <a:gd name="connsiteX77" fmla="*/ 712107 w 1197685"/>
              <a:gd name="connsiteY77" fmla="*/ 548821 h 929821"/>
              <a:gd name="connsiteX78" fmla="*/ 730250 w 1197685"/>
              <a:gd name="connsiteY78" fmla="*/ 539750 h 929821"/>
              <a:gd name="connsiteX79" fmla="*/ 766536 w 1197685"/>
              <a:gd name="connsiteY79" fmla="*/ 530678 h 929821"/>
              <a:gd name="connsiteX80" fmla="*/ 780143 w 1197685"/>
              <a:gd name="connsiteY80" fmla="*/ 521607 h 929821"/>
              <a:gd name="connsiteX81" fmla="*/ 793750 w 1197685"/>
              <a:gd name="connsiteY81" fmla="*/ 517071 h 929821"/>
              <a:gd name="connsiteX82" fmla="*/ 839107 w 1197685"/>
              <a:gd name="connsiteY82" fmla="*/ 494393 h 929821"/>
              <a:gd name="connsiteX83" fmla="*/ 929821 w 1197685"/>
              <a:gd name="connsiteY83" fmla="*/ 471714 h 929821"/>
              <a:gd name="connsiteX84" fmla="*/ 961571 w 1197685"/>
              <a:gd name="connsiteY84" fmla="*/ 462643 h 929821"/>
              <a:gd name="connsiteX85" fmla="*/ 1002393 w 1197685"/>
              <a:gd name="connsiteY85" fmla="*/ 453571 h 929821"/>
              <a:gd name="connsiteX86" fmla="*/ 1038678 w 1197685"/>
              <a:gd name="connsiteY86" fmla="*/ 430893 h 929821"/>
              <a:gd name="connsiteX87" fmla="*/ 1052286 w 1197685"/>
              <a:gd name="connsiteY87" fmla="*/ 426357 h 929821"/>
              <a:gd name="connsiteX88" fmla="*/ 1065893 w 1197685"/>
              <a:gd name="connsiteY88" fmla="*/ 417286 h 929821"/>
              <a:gd name="connsiteX89" fmla="*/ 1093107 w 1197685"/>
              <a:gd name="connsiteY89" fmla="*/ 403678 h 929821"/>
              <a:gd name="connsiteX90" fmla="*/ 1120321 w 1197685"/>
              <a:gd name="connsiteY90" fmla="*/ 376464 h 929821"/>
              <a:gd name="connsiteX91" fmla="*/ 1133928 w 1197685"/>
              <a:gd name="connsiteY91" fmla="*/ 362857 h 929821"/>
              <a:gd name="connsiteX92" fmla="*/ 1143000 w 1197685"/>
              <a:gd name="connsiteY92" fmla="*/ 353786 h 929821"/>
              <a:gd name="connsiteX93" fmla="*/ 1161143 w 1197685"/>
              <a:gd name="connsiteY93" fmla="*/ 326571 h 929821"/>
              <a:gd name="connsiteX94" fmla="*/ 1183821 w 1197685"/>
              <a:gd name="connsiteY94" fmla="*/ 299357 h 929821"/>
              <a:gd name="connsiteX95" fmla="*/ 1188357 w 1197685"/>
              <a:gd name="connsiteY95" fmla="*/ 267607 h 929821"/>
              <a:gd name="connsiteX96" fmla="*/ 1197428 w 1197685"/>
              <a:gd name="connsiteY96" fmla="*/ 235857 h 929821"/>
              <a:gd name="connsiteX97" fmla="*/ 1192893 w 1197685"/>
              <a:gd name="connsiteY97" fmla="*/ 117928 h 929821"/>
              <a:gd name="connsiteX98" fmla="*/ 1188357 w 1197685"/>
              <a:gd name="connsiteY98" fmla="*/ 95250 h 929821"/>
              <a:gd name="connsiteX99" fmla="*/ 1165678 w 1197685"/>
              <a:gd name="connsiteY99" fmla="*/ 68036 h 929821"/>
              <a:gd name="connsiteX100" fmla="*/ 1161143 w 1197685"/>
              <a:gd name="connsiteY100" fmla="*/ 54428 h 929821"/>
              <a:gd name="connsiteX101" fmla="*/ 1124857 w 1197685"/>
              <a:gd name="connsiteY101" fmla="*/ 36286 h 929821"/>
              <a:gd name="connsiteX102" fmla="*/ 1111250 w 1197685"/>
              <a:gd name="connsiteY102" fmla="*/ 9071 h 929821"/>
              <a:gd name="connsiteX103" fmla="*/ 1102178 w 1197685"/>
              <a:gd name="connsiteY103" fmla="*/ 13607 h 92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97685" h="929821">
                <a:moveTo>
                  <a:pt x="1102178" y="13607"/>
                </a:moveTo>
                <a:cubicBezTo>
                  <a:pt x="1096130" y="13607"/>
                  <a:pt x="1083956" y="10998"/>
                  <a:pt x="1074964" y="9071"/>
                </a:cubicBezTo>
                <a:cubicBezTo>
                  <a:pt x="1062773" y="6459"/>
                  <a:pt x="1038678" y="0"/>
                  <a:pt x="1038678" y="0"/>
                </a:cubicBezTo>
                <a:lnTo>
                  <a:pt x="852714" y="4536"/>
                </a:lnTo>
                <a:cubicBezTo>
                  <a:pt x="845012" y="4871"/>
                  <a:pt x="837668" y="7981"/>
                  <a:pt x="830036" y="9071"/>
                </a:cubicBezTo>
                <a:cubicBezTo>
                  <a:pt x="816483" y="11007"/>
                  <a:pt x="802821" y="12095"/>
                  <a:pt x="789214" y="13607"/>
                </a:cubicBezTo>
                <a:cubicBezTo>
                  <a:pt x="784678" y="15119"/>
                  <a:pt x="780204" y="16830"/>
                  <a:pt x="775607" y="18143"/>
                </a:cubicBezTo>
                <a:cubicBezTo>
                  <a:pt x="769613" y="19855"/>
                  <a:pt x="763194" y="20222"/>
                  <a:pt x="757464" y="22678"/>
                </a:cubicBezTo>
                <a:cubicBezTo>
                  <a:pt x="752453" y="24825"/>
                  <a:pt x="748961" y="29836"/>
                  <a:pt x="743857" y="31750"/>
                </a:cubicBezTo>
                <a:cubicBezTo>
                  <a:pt x="736639" y="34457"/>
                  <a:pt x="728562" y="34071"/>
                  <a:pt x="721178" y="36286"/>
                </a:cubicBezTo>
                <a:cubicBezTo>
                  <a:pt x="713380" y="38625"/>
                  <a:pt x="706224" y="42782"/>
                  <a:pt x="698500" y="45357"/>
                </a:cubicBezTo>
                <a:cubicBezTo>
                  <a:pt x="689791" y="48260"/>
                  <a:pt x="675479" y="50064"/>
                  <a:pt x="666750" y="54428"/>
                </a:cubicBezTo>
                <a:cubicBezTo>
                  <a:pt x="623905" y="75851"/>
                  <a:pt x="661148" y="62345"/>
                  <a:pt x="630464" y="72571"/>
                </a:cubicBezTo>
                <a:cubicBezTo>
                  <a:pt x="610196" y="86083"/>
                  <a:pt x="608802" y="90460"/>
                  <a:pt x="589643" y="95250"/>
                </a:cubicBezTo>
                <a:cubicBezTo>
                  <a:pt x="582164" y="97120"/>
                  <a:pt x="574524" y="98274"/>
                  <a:pt x="566964" y="99786"/>
                </a:cubicBezTo>
                <a:cubicBezTo>
                  <a:pt x="543291" y="115567"/>
                  <a:pt x="562806" y="105246"/>
                  <a:pt x="526143" y="113393"/>
                </a:cubicBezTo>
                <a:cubicBezTo>
                  <a:pt x="521476" y="114430"/>
                  <a:pt x="517133" y="116615"/>
                  <a:pt x="512536" y="117928"/>
                </a:cubicBezTo>
                <a:cubicBezTo>
                  <a:pt x="506542" y="119640"/>
                  <a:pt x="500441" y="120952"/>
                  <a:pt x="494393" y="122464"/>
                </a:cubicBezTo>
                <a:cubicBezTo>
                  <a:pt x="489857" y="127000"/>
                  <a:pt x="486123" y="132513"/>
                  <a:pt x="480786" y="136071"/>
                </a:cubicBezTo>
                <a:cubicBezTo>
                  <a:pt x="446385" y="159004"/>
                  <a:pt x="491787" y="115477"/>
                  <a:pt x="449036" y="149678"/>
                </a:cubicBezTo>
                <a:cubicBezTo>
                  <a:pt x="439018" y="157692"/>
                  <a:pt x="432496" y="169777"/>
                  <a:pt x="421821" y="176893"/>
                </a:cubicBezTo>
                <a:cubicBezTo>
                  <a:pt x="417285" y="179917"/>
                  <a:pt x="412353" y="182416"/>
                  <a:pt x="408214" y="185964"/>
                </a:cubicBezTo>
                <a:cubicBezTo>
                  <a:pt x="391772" y="200057"/>
                  <a:pt x="388974" y="205569"/>
                  <a:pt x="376464" y="222250"/>
                </a:cubicBezTo>
                <a:cubicBezTo>
                  <a:pt x="374952" y="226786"/>
                  <a:pt x="375309" y="232476"/>
                  <a:pt x="371928" y="235857"/>
                </a:cubicBezTo>
                <a:cubicBezTo>
                  <a:pt x="368547" y="239238"/>
                  <a:pt x="362472" y="238021"/>
                  <a:pt x="358321" y="240393"/>
                </a:cubicBezTo>
                <a:cubicBezTo>
                  <a:pt x="351757" y="244144"/>
                  <a:pt x="346226" y="249464"/>
                  <a:pt x="340178" y="254000"/>
                </a:cubicBezTo>
                <a:cubicBezTo>
                  <a:pt x="337154" y="258536"/>
                  <a:pt x="335730" y="264718"/>
                  <a:pt x="331107" y="267607"/>
                </a:cubicBezTo>
                <a:cubicBezTo>
                  <a:pt x="322998" y="272675"/>
                  <a:pt x="303893" y="276678"/>
                  <a:pt x="303893" y="276678"/>
                </a:cubicBezTo>
                <a:cubicBezTo>
                  <a:pt x="287355" y="293216"/>
                  <a:pt x="303428" y="280255"/>
                  <a:pt x="276678" y="290286"/>
                </a:cubicBezTo>
                <a:cubicBezTo>
                  <a:pt x="270347" y="292660"/>
                  <a:pt x="264750" y="296694"/>
                  <a:pt x="258536" y="299357"/>
                </a:cubicBezTo>
                <a:cubicBezTo>
                  <a:pt x="232245" y="310625"/>
                  <a:pt x="257471" y="295532"/>
                  <a:pt x="231321" y="312964"/>
                </a:cubicBezTo>
                <a:cubicBezTo>
                  <a:pt x="224142" y="323733"/>
                  <a:pt x="217082" y="334868"/>
                  <a:pt x="208643" y="344714"/>
                </a:cubicBezTo>
                <a:cubicBezTo>
                  <a:pt x="204469" y="349584"/>
                  <a:pt x="199572" y="353785"/>
                  <a:pt x="195036" y="358321"/>
                </a:cubicBezTo>
                <a:cubicBezTo>
                  <a:pt x="186972" y="382512"/>
                  <a:pt x="188016" y="383656"/>
                  <a:pt x="176893" y="403678"/>
                </a:cubicBezTo>
                <a:cubicBezTo>
                  <a:pt x="172612" y="411385"/>
                  <a:pt x="167229" y="418472"/>
                  <a:pt x="163286" y="426357"/>
                </a:cubicBezTo>
                <a:cubicBezTo>
                  <a:pt x="151510" y="449908"/>
                  <a:pt x="167397" y="431317"/>
                  <a:pt x="149678" y="449036"/>
                </a:cubicBezTo>
                <a:cubicBezTo>
                  <a:pt x="140565" y="494605"/>
                  <a:pt x="152668" y="455891"/>
                  <a:pt x="136071" y="480786"/>
                </a:cubicBezTo>
                <a:cubicBezTo>
                  <a:pt x="117200" y="509093"/>
                  <a:pt x="134557" y="488350"/>
                  <a:pt x="122464" y="512536"/>
                </a:cubicBezTo>
                <a:cubicBezTo>
                  <a:pt x="120026" y="517412"/>
                  <a:pt x="116417" y="521607"/>
                  <a:pt x="113393" y="526143"/>
                </a:cubicBezTo>
                <a:cubicBezTo>
                  <a:pt x="111881" y="532191"/>
                  <a:pt x="111046" y="538449"/>
                  <a:pt x="108857" y="544286"/>
                </a:cubicBezTo>
                <a:cubicBezTo>
                  <a:pt x="101381" y="564222"/>
                  <a:pt x="100284" y="559288"/>
                  <a:pt x="90714" y="576036"/>
                </a:cubicBezTo>
                <a:cubicBezTo>
                  <a:pt x="76069" y="601665"/>
                  <a:pt x="88740" y="587081"/>
                  <a:pt x="72571" y="603250"/>
                </a:cubicBezTo>
                <a:cubicBezTo>
                  <a:pt x="69377" y="625614"/>
                  <a:pt x="69333" y="633700"/>
                  <a:pt x="63500" y="653143"/>
                </a:cubicBezTo>
                <a:cubicBezTo>
                  <a:pt x="60752" y="662302"/>
                  <a:pt x="59732" y="672401"/>
                  <a:pt x="54428" y="680357"/>
                </a:cubicBezTo>
                <a:lnTo>
                  <a:pt x="45357" y="693964"/>
                </a:lnTo>
                <a:cubicBezTo>
                  <a:pt x="43845" y="703035"/>
                  <a:pt x="43051" y="712256"/>
                  <a:pt x="40821" y="721178"/>
                </a:cubicBezTo>
                <a:cubicBezTo>
                  <a:pt x="36937" y="736716"/>
                  <a:pt x="28694" y="756033"/>
                  <a:pt x="22678" y="771071"/>
                </a:cubicBezTo>
                <a:cubicBezTo>
                  <a:pt x="21166" y="780143"/>
                  <a:pt x="19284" y="789160"/>
                  <a:pt x="18143" y="798286"/>
                </a:cubicBezTo>
                <a:cubicBezTo>
                  <a:pt x="16408" y="812166"/>
                  <a:pt x="17381" y="840630"/>
                  <a:pt x="9071" y="857250"/>
                </a:cubicBezTo>
                <a:cubicBezTo>
                  <a:pt x="6633" y="862126"/>
                  <a:pt x="3024" y="866321"/>
                  <a:pt x="0" y="870857"/>
                </a:cubicBezTo>
                <a:cubicBezTo>
                  <a:pt x="1512" y="882952"/>
                  <a:pt x="370" y="895687"/>
                  <a:pt x="4536" y="907143"/>
                </a:cubicBezTo>
                <a:cubicBezTo>
                  <a:pt x="10121" y="922501"/>
                  <a:pt x="24000" y="921776"/>
                  <a:pt x="36286" y="925286"/>
                </a:cubicBezTo>
                <a:cubicBezTo>
                  <a:pt x="40883" y="926599"/>
                  <a:pt x="45357" y="928309"/>
                  <a:pt x="49893" y="929821"/>
                </a:cubicBezTo>
                <a:cubicBezTo>
                  <a:pt x="89202" y="925285"/>
                  <a:pt x="128622" y="921621"/>
                  <a:pt x="167821" y="916214"/>
                </a:cubicBezTo>
                <a:cubicBezTo>
                  <a:pt x="172557" y="915561"/>
                  <a:pt x="177231" y="913967"/>
                  <a:pt x="181428" y="911678"/>
                </a:cubicBezTo>
                <a:cubicBezTo>
                  <a:pt x="193950" y="904848"/>
                  <a:pt x="204183" y="893511"/>
                  <a:pt x="217714" y="889000"/>
                </a:cubicBezTo>
                <a:cubicBezTo>
                  <a:pt x="230883" y="884610"/>
                  <a:pt x="233738" y="884984"/>
                  <a:pt x="244928" y="875393"/>
                </a:cubicBezTo>
                <a:cubicBezTo>
                  <a:pt x="251422" y="869827"/>
                  <a:pt x="256577" y="862816"/>
                  <a:pt x="263071" y="857250"/>
                </a:cubicBezTo>
                <a:cubicBezTo>
                  <a:pt x="267210" y="853702"/>
                  <a:pt x="272490" y="851668"/>
                  <a:pt x="276678" y="848178"/>
                </a:cubicBezTo>
                <a:cubicBezTo>
                  <a:pt x="299327" y="829304"/>
                  <a:pt x="279982" y="838005"/>
                  <a:pt x="303893" y="830036"/>
                </a:cubicBezTo>
                <a:cubicBezTo>
                  <a:pt x="324972" y="808955"/>
                  <a:pt x="296950" y="833625"/>
                  <a:pt x="335643" y="816428"/>
                </a:cubicBezTo>
                <a:cubicBezTo>
                  <a:pt x="342551" y="813358"/>
                  <a:pt x="347635" y="807215"/>
                  <a:pt x="353786" y="802821"/>
                </a:cubicBezTo>
                <a:cubicBezTo>
                  <a:pt x="358222" y="799653"/>
                  <a:pt x="362660" y="796455"/>
                  <a:pt x="367393" y="793750"/>
                </a:cubicBezTo>
                <a:cubicBezTo>
                  <a:pt x="373264" y="790395"/>
                  <a:pt x="380256" y="788902"/>
                  <a:pt x="385536" y="784678"/>
                </a:cubicBezTo>
                <a:cubicBezTo>
                  <a:pt x="395554" y="776664"/>
                  <a:pt x="403679" y="766535"/>
                  <a:pt x="412750" y="757464"/>
                </a:cubicBezTo>
                <a:cubicBezTo>
                  <a:pt x="417286" y="752928"/>
                  <a:pt x="420272" y="745886"/>
                  <a:pt x="426357" y="743857"/>
                </a:cubicBezTo>
                <a:cubicBezTo>
                  <a:pt x="438966" y="739654"/>
                  <a:pt x="443020" y="739628"/>
                  <a:pt x="453571" y="730250"/>
                </a:cubicBezTo>
                <a:cubicBezTo>
                  <a:pt x="470398" y="715293"/>
                  <a:pt x="479794" y="700362"/>
                  <a:pt x="498928" y="689428"/>
                </a:cubicBezTo>
                <a:cubicBezTo>
                  <a:pt x="528556" y="672497"/>
                  <a:pt x="494676" y="701537"/>
                  <a:pt x="530678" y="675821"/>
                </a:cubicBezTo>
                <a:cubicBezTo>
                  <a:pt x="535898" y="672093"/>
                  <a:pt x="539154" y="666063"/>
                  <a:pt x="544286" y="662214"/>
                </a:cubicBezTo>
                <a:cubicBezTo>
                  <a:pt x="551339" y="656925"/>
                  <a:pt x="559911" y="653896"/>
                  <a:pt x="566964" y="648607"/>
                </a:cubicBezTo>
                <a:cubicBezTo>
                  <a:pt x="572096" y="644758"/>
                  <a:pt x="575351" y="638728"/>
                  <a:pt x="580571" y="635000"/>
                </a:cubicBezTo>
                <a:cubicBezTo>
                  <a:pt x="586073" y="631070"/>
                  <a:pt x="593212" y="629858"/>
                  <a:pt x="598714" y="625928"/>
                </a:cubicBezTo>
                <a:cubicBezTo>
                  <a:pt x="603934" y="622200"/>
                  <a:pt x="606984" y="615879"/>
                  <a:pt x="612321" y="612321"/>
                </a:cubicBezTo>
                <a:cubicBezTo>
                  <a:pt x="616299" y="609669"/>
                  <a:pt x="621652" y="609924"/>
                  <a:pt x="625928" y="607786"/>
                </a:cubicBezTo>
                <a:cubicBezTo>
                  <a:pt x="633813" y="603843"/>
                  <a:pt x="641169" y="598911"/>
                  <a:pt x="648607" y="594178"/>
                </a:cubicBezTo>
                <a:cubicBezTo>
                  <a:pt x="657805" y="588325"/>
                  <a:pt x="667099" y="582577"/>
                  <a:pt x="675821" y="576036"/>
                </a:cubicBezTo>
                <a:cubicBezTo>
                  <a:pt x="687916" y="566964"/>
                  <a:pt x="698584" y="555582"/>
                  <a:pt x="712107" y="548821"/>
                </a:cubicBezTo>
                <a:cubicBezTo>
                  <a:pt x="718155" y="545797"/>
                  <a:pt x="723836" y="541888"/>
                  <a:pt x="730250" y="539750"/>
                </a:cubicBezTo>
                <a:cubicBezTo>
                  <a:pt x="745777" y="534574"/>
                  <a:pt x="752958" y="537467"/>
                  <a:pt x="766536" y="530678"/>
                </a:cubicBezTo>
                <a:cubicBezTo>
                  <a:pt x="771412" y="528240"/>
                  <a:pt x="775267" y="524045"/>
                  <a:pt x="780143" y="521607"/>
                </a:cubicBezTo>
                <a:cubicBezTo>
                  <a:pt x="784419" y="519469"/>
                  <a:pt x="789409" y="519075"/>
                  <a:pt x="793750" y="517071"/>
                </a:cubicBezTo>
                <a:cubicBezTo>
                  <a:pt x="809098" y="509987"/>
                  <a:pt x="823071" y="499738"/>
                  <a:pt x="839107" y="494393"/>
                </a:cubicBezTo>
                <a:cubicBezTo>
                  <a:pt x="915709" y="468859"/>
                  <a:pt x="842547" y="491108"/>
                  <a:pt x="929821" y="471714"/>
                </a:cubicBezTo>
                <a:cubicBezTo>
                  <a:pt x="940566" y="469326"/>
                  <a:pt x="950952" y="465539"/>
                  <a:pt x="961571" y="462643"/>
                </a:cubicBezTo>
                <a:cubicBezTo>
                  <a:pt x="979191" y="457838"/>
                  <a:pt x="983498" y="457350"/>
                  <a:pt x="1002393" y="453571"/>
                </a:cubicBezTo>
                <a:cubicBezTo>
                  <a:pt x="1019757" y="440548"/>
                  <a:pt x="1019309" y="439194"/>
                  <a:pt x="1038678" y="430893"/>
                </a:cubicBezTo>
                <a:cubicBezTo>
                  <a:pt x="1043073" y="429010"/>
                  <a:pt x="1048009" y="428495"/>
                  <a:pt x="1052286" y="426357"/>
                </a:cubicBezTo>
                <a:cubicBezTo>
                  <a:pt x="1057162" y="423919"/>
                  <a:pt x="1061017" y="419724"/>
                  <a:pt x="1065893" y="417286"/>
                </a:cubicBezTo>
                <a:cubicBezTo>
                  <a:pt x="1083907" y="408279"/>
                  <a:pt x="1076394" y="418534"/>
                  <a:pt x="1093107" y="403678"/>
                </a:cubicBezTo>
                <a:cubicBezTo>
                  <a:pt x="1102695" y="395155"/>
                  <a:pt x="1111250" y="385535"/>
                  <a:pt x="1120321" y="376464"/>
                </a:cubicBezTo>
                <a:lnTo>
                  <a:pt x="1133928" y="362857"/>
                </a:lnTo>
                <a:lnTo>
                  <a:pt x="1143000" y="353786"/>
                </a:lnTo>
                <a:cubicBezTo>
                  <a:pt x="1150972" y="329871"/>
                  <a:pt x="1142267" y="349222"/>
                  <a:pt x="1161143" y="326571"/>
                </a:cubicBezTo>
                <a:cubicBezTo>
                  <a:pt x="1192716" y="288683"/>
                  <a:pt x="1144068" y="339110"/>
                  <a:pt x="1183821" y="299357"/>
                </a:cubicBezTo>
                <a:cubicBezTo>
                  <a:pt x="1185333" y="288774"/>
                  <a:pt x="1186117" y="278060"/>
                  <a:pt x="1188357" y="267607"/>
                </a:cubicBezTo>
                <a:cubicBezTo>
                  <a:pt x="1190663" y="256845"/>
                  <a:pt x="1197095" y="246859"/>
                  <a:pt x="1197428" y="235857"/>
                </a:cubicBezTo>
                <a:cubicBezTo>
                  <a:pt x="1198620" y="196536"/>
                  <a:pt x="1195426" y="157185"/>
                  <a:pt x="1192893" y="117928"/>
                </a:cubicBezTo>
                <a:cubicBezTo>
                  <a:pt x="1192397" y="110235"/>
                  <a:pt x="1191064" y="102468"/>
                  <a:pt x="1188357" y="95250"/>
                </a:cubicBezTo>
                <a:cubicBezTo>
                  <a:pt x="1184567" y="85145"/>
                  <a:pt x="1172739" y="75096"/>
                  <a:pt x="1165678" y="68036"/>
                </a:cubicBezTo>
                <a:cubicBezTo>
                  <a:pt x="1164166" y="63500"/>
                  <a:pt x="1164917" y="57363"/>
                  <a:pt x="1161143" y="54428"/>
                </a:cubicBezTo>
                <a:cubicBezTo>
                  <a:pt x="1150469" y="46126"/>
                  <a:pt x="1124857" y="36286"/>
                  <a:pt x="1124857" y="36286"/>
                </a:cubicBezTo>
                <a:cubicBezTo>
                  <a:pt x="1122386" y="28873"/>
                  <a:pt x="1118654" y="13698"/>
                  <a:pt x="1111250" y="9071"/>
                </a:cubicBezTo>
                <a:cubicBezTo>
                  <a:pt x="1103141" y="4003"/>
                  <a:pt x="1108226" y="13607"/>
                  <a:pt x="1102178" y="136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675" y="3429000"/>
            <a:ext cx="1636704" cy="32892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15 užduotis. PASITIKRINK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1" y="1395414"/>
            <a:ext cx="5621866" cy="5309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lt-LT" sz="1200" dirty="0" smtClean="0"/>
              <a:t>5. Suskirstyk </a:t>
            </a:r>
            <a:r>
              <a:rPr lang="lt-LT" sz="1200" dirty="0"/>
              <a:t>lietuvių sceninio šokio žingsnius į </a:t>
            </a:r>
            <a:r>
              <a:rPr lang="lt-LT" sz="1200" dirty="0" smtClean="0"/>
              <a:t>dvi grupes. </a:t>
            </a:r>
            <a:br>
              <a:rPr lang="lt-LT" sz="1200" dirty="0" smtClean="0"/>
            </a:br>
            <a:r>
              <a:rPr lang="lt-LT" sz="1200" dirty="0" smtClean="0"/>
              <a:t>Sudėliok korteles su žodžias į stulpelius:</a:t>
            </a:r>
            <a:endParaRPr lang="lt-LT" sz="12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6460067" y="481013"/>
            <a:ext cx="1727196" cy="39402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/>
              <a:t>Paprastasis žingsnis</a:t>
            </a:r>
            <a:endParaRPr lang="en-US" sz="1200" dirty="0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6460067" y="963614"/>
            <a:ext cx="1727198" cy="39402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Aukštas paprastasis žingsnis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6460067" y="1446215"/>
            <a:ext cx="1727198" cy="391534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lt-LT" sz="1200" dirty="0" smtClean="0">
                <a:solidFill>
                  <a:sysClr val="windowText" lastClr="000000"/>
                </a:solidFill>
              </a:rPr>
              <a:t>Stangrus paprastasis žingsnis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460067" y="1926330"/>
            <a:ext cx="1727198" cy="38177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lt-LT" sz="1200" dirty="0" smtClean="0">
                <a:solidFill>
                  <a:sysClr val="windowText" lastClr="000000"/>
                </a:solidFill>
              </a:rPr>
              <a:t>Užkeičiamas paprastasis žingsnis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6460067" y="282710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>
              <a:lnSpc>
                <a:spcPct val="90000"/>
              </a:lnSpc>
            </a:pPr>
            <a:r>
              <a:rPr lang="lt-LT" sz="1200" dirty="0" smtClean="0">
                <a:solidFill>
                  <a:sysClr val="windowText" lastClr="000000"/>
                </a:solidFill>
              </a:rPr>
              <a:t>Kryžiuojamas paprastasis žingsnis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6460067" y="5840042"/>
            <a:ext cx="1727198" cy="36898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Pristatomasis žingsnis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6460067" y="497920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Tūpsnis 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 bwMode="auto">
          <a:xfrm>
            <a:off x="6460067" y="325752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Stiebsnis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6460067" y="454878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Paprastas bėgamasis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6460067" y="411836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Aukštas bėgamasis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6460067" y="239668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Stangrus bėgamasis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6460067" y="368794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Švytuoklinis bėgamasis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6460067" y="6297614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Liaunas bėgamasis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 bwMode="auto">
          <a:xfrm>
            <a:off x="6460067" y="5409622"/>
            <a:ext cx="1727198" cy="3418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lt-LT" sz="1200" dirty="0" smtClean="0">
                <a:solidFill>
                  <a:sysClr val="windowText" lastClr="000000"/>
                </a:solidFill>
              </a:rPr>
              <a:t>Smulkus bėgamasis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 bwMode="auto">
          <a:xfrm>
            <a:off x="685801" y="2122363"/>
            <a:ext cx="2060047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500" dirty="0" smtClean="0"/>
              <a:t>PAPRASTIEJI ŽINGSNIAI</a:t>
            </a:r>
            <a:endParaRPr lang="lt-LT" sz="1500" dirty="0"/>
          </a:p>
        </p:txBody>
      </p:sp>
      <p:sp>
        <p:nvSpPr>
          <p:cNvPr id="24" name="Subtitle 2"/>
          <p:cNvSpPr txBox="1">
            <a:spLocks/>
          </p:cNvSpPr>
          <p:nvPr/>
        </p:nvSpPr>
        <p:spPr bwMode="auto">
          <a:xfrm>
            <a:off x="3358619" y="2122363"/>
            <a:ext cx="2060047" cy="371475"/>
          </a:xfrm>
          <a:prstGeom prst="rect">
            <a:avLst/>
          </a:prstGeom>
          <a:solidFill>
            <a:srgbClr val="60BDE0"/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500" dirty="0" smtClean="0"/>
              <a:t>BĖGAMIEJI ŽINGSNIAI</a:t>
            </a:r>
            <a:endParaRPr lang="lt-LT" sz="1500" dirty="0"/>
          </a:p>
        </p:txBody>
      </p:sp>
    </p:spTree>
    <p:extLst>
      <p:ext uri="{BB962C8B-B14F-4D97-AF65-F5344CB8AC3E}">
        <p14:creationId xmlns:p14="http://schemas.microsoft.com/office/powerpoint/2010/main" val="159853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15 užduotis. PASITIKRINK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685800" y="1395414"/>
            <a:ext cx="8458199" cy="11953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lt-LT" sz="3200" dirty="0"/>
              <a:t>MEDŽIO ŽEMĖLAPIS</a:t>
            </a:r>
          </a:p>
          <a:p>
            <a:r>
              <a:rPr lang="lt-LT" sz="1200" dirty="0"/>
              <a:t> </a:t>
            </a:r>
          </a:p>
          <a:p>
            <a:pPr lvl="0"/>
            <a:r>
              <a:rPr lang="lt-LT" sz="1200" dirty="0" smtClean="0"/>
              <a:t>6. Pasirink </a:t>
            </a:r>
            <a:r>
              <a:rPr lang="lt-LT" sz="1200" dirty="0"/>
              <a:t>patinkantį lietuvių sceninio šokio žingsnį, jį įrašyk centriniame apskritime, o </a:t>
            </a:r>
            <a:r>
              <a:rPr lang="lt-LT" sz="1200" dirty="0" smtClean="0"/>
              <a:t>vietoj daugtaškių parašyk </a:t>
            </a:r>
            <a:r>
              <a:rPr lang="lt-LT" sz="1200" dirty="0"/>
              <a:t>jo apibūdinimus.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8934" y="2735527"/>
            <a:ext cx="6307667" cy="3527425"/>
            <a:chOff x="778934" y="2735527"/>
            <a:chExt cx="6307667" cy="3527425"/>
          </a:xfrm>
        </p:grpSpPr>
        <p:sp>
          <p:nvSpPr>
            <p:cNvPr id="14" name="Oval 13"/>
            <p:cNvSpPr/>
            <p:nvPr/>
          </p:nvSpPr>
          <p:spPr>
            <a:xfrm>
              <a:off x="2703507" y="3502291"/>
              <a:ext cx="2305573" cy="230557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3048000" y="4348695"/>
              <a:ext cx="1794934" cy="661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ŠOKIO </a:t>
              </a:r>
              <a:br>
                <a:rPr lang="lt-LT" sz="1500" dirty="0" smtClean="0"/>
              </a:br>
              <a:r>
                <a:rPr lang="lt-LT" sz="1500" dirty="0" smtClean="0"/>
                <a:t>ŽINGSNIS</a:t>
              </a:r>
              <a:endParaRPr lang="lt-LT" sz="1500" dirty="0"/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778934" y="2735527"/>
              <a:ext cx="2523067" cy="1607874"/>
            </a:xfrm>
            <a:prstGeom prst="rect">
              <a:avLst/>
            </a:prstGeom>
            <a:solidFill>
              <a:srgbClr val="CCFFCC"/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778934" y="4655078"/>
              <a:ext cx="2523067" cy="1607874"/>
            </a:xfrm>
            <a:prstGeom prst="rect">
              <a:avLst/>
            </a:prstGeom>
            <a:solidFill>
              <a:srgbClr val="CCFFCC"/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4563534" y="2735527"/>
              <a:ext cx="2523067" cy="1607874"/>
            </a:xfrm>
            <a:prstGeom prst="rect">
              <a:avLst/>
            </a:prstGeom>
            <a:solidFill>
              <a:srgbClr val="CCFFCC"/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  <p:sp>
          <p:nvSpPr>
            <p:cNvPr id="12" name="Subtitle 2"/>
            <p:cNvSpPr txBox="1">
              <a:spLocks/>
            </p:cNvSpPr>
            <p:nvPr/>
          </p:nvSpPr>
          <p:spPr bwMode="auto">
            <a:xfrm>
              <a:off x="4563534" y="4655078"/>
              <a:ext cx="2523067" cy="1607874"/>
            </a:xfrm>
            <a:prstGeom prst="rect">
              <a:avLst/>
            </a:prstGeom>
            <a:solidFill>
              <a:srgbClr val="CCFFCC"/>
            </a:solidFill>
            <a:ln w="38100" cmpd="sng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672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>
                <a:solidFill>
                  <a:schemeClr val="bg1"/>
                </a:solidFill>
              </a:rPr>
              <a:t>15 užduotis. PASITIKRINK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1" y="1395414"/>
            <a:ext cx="7780866" cy="11953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lt-LT" sz="3200" dirty="0" smtClean="0"/>
              <a:t>BURBULO ŽEMĖLAPIS</a:t>
            </a:r>
          </a:p>
          <a:p>
            <a:r>
              <a:rPr lang="lt-LT" sz="1200" dirty="0" smtClean="0"/>
              <a:t> </a:t>
            </a:r>
          </a:p>
          <a:p>
            <a:pPr lvl="0"/>
            <a:r>
              <a:rPr lang="lt-LT" sz="1200" dirty="0" smtClean="0"/>
              <a:t>7. Pirmąjame </a:t>
            </a:r>
            <a:r>
              <a:rPr lang="lt-LT" sz="1200" dirty="0"/>
              <a:t>apskritime įrašyk savo vardą, o kituose – kas patiko, ką sužinojai, ko išmokai.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7933" y="2692399"/>
            <a:ext cx="7967134" cy="3698343"/>
            <a:chOff x="397933" y="2692399"/>
            <a:chExt cx="7967134" cy="3698343"/>
          </a:xfrm>
        </p:grpSpPr>
        <p:sp>
          <p:nvSpPr>
            <p:cNvPr id="17" name="Oval 16"/>
            <p:cNvSpPr/>
            <p:nvPr/>
          </p:nvSpPr>
          <p:spPr>
            <a:xfrm>
              <a:off x="2472273" y="2692399"/>
              <a:ext cx="2305573" cy="2305573"/>
            </a:xfrm>
            <a:prstGeom prst="ellipse">
              <a:avLst/>
            </a:prstGeom>
            <a:solidFill>
              <a:srgbClr val="60BD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289961" y="4085169"/>
              <a:ext cx="2305573" cy="2305573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397934" y="3697817"/>
              <a:ext cx="2305573" cy="230557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059494" y="2692399"/>
              <a:ext cx="2305573" cy="230557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97933" y="4631268"/>
              <a:ext cx="2305573" cy="661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TAVO VARDAS</a:t>
              </a:r>
              <a:endParaRPr lang="lt-LT" sz="1500" dirty="0"/>
            </a:p>
          </p:txBody>
        </p:sp>
        <p:sp>
          <p:nvSpPr>
            <p:cNvPr id="16" name="Subtitle 2"/>
            <p:cNvSpPr txBox="1">
              <a:spLocks/>
            </p:cNvSpPr>
            <p:nvPr/>
          </p:nvSpPr>
          <p:spPr bwMode="auto">
            <a:xfrm>
              <a:off x="2472273" y="2988733"/>
              <a:ext cx="2201336" cy="1515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  <p:sp>
          <p:nvSpPr>
            <p:cNvPr id="22" name="Subtitle 2"/>
            <p:cNvSpPr txBox="1">
              <a:spLocks/>
            </p:cNvSpPr>
            <p:nvPr/>
          </p:nvSpPr>
          <p:spPr bwMode="auto">
            <a:xfrm>
              <a:off x="4346038" y="4631268"/>
              <a:ext cx="2201336" cy="1515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  <p:sp>
          <p:nvSpPr>
            <p:cNvPr id="23" name="Subtitle 2"/>
            <p:cNvSpPr txBox="1">
              <a:spLocks/>
            </p:cNvSpPr>
            <p:nvPr/>
          </p:nvSpPr>
          <p:spPr bwMode="auto">
            <a:xfrm>
              <a:off x="6129863" y="3149602"/>
              <a:ext cx="2201336" cy="1515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t-LT" sz="1500" dirty="0" smtClean="0"/>
                <a:t>...</a:t>
              </a:r>
              <a:endParaRPr lang="lt-LT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160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 dirty="0" smtClean="0">
                <a:solidFill>
                  <a:schemeClr val="bg1"/>
                </a:solidFill>
              </a:rPr>
              <a:t>PABAIGA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3132" y="3530601"/>
            <a:ext cx="5240867" cy="677333"/>
          </a:xfrm>
          <a:prstGeom prst="rect">
            <a:avLst/>
          </a:prstGeom>
          <a:solidFill>
            <a:srgbClr val="58AB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801535" y="1278467"/>
            <a:ext cx="4216399" cy="482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lt-LT" sz="1200" dirty="0"/>
              <a:t>Štai ir baigėm savo dviejų metų kelionę po šokio pasaulį. </a:t>
            </a:r>
            <a:endParaRPr lang="lt-LT" sz="1200" dirty="0" smtClean="0"/>
          </a:p>
          <a:p>
            <a:pPr>
              <a:lnSpc>
                <a:spcPct val="150000"/>
              </a:lnSpc>
            </a:pPr>
            <a:r>
              <a:rPr lang="lt-LT" sz="1200" dirty="0" smtClean="0"/>
              <a:t>Tikiuosi</a:t>
            </a:r>
            <a:r>
              <a:rPr lang="lt-LT" sz="1200" dirty="0"/>
              <a:t>, kilo naujų idėjų, atliekant užduotis savitai. </a:t>
            </a:r>
            <a:endParaRPr lang="lt-LT" sz="1200" dirty="0" smtClean="0"/>
          </a:p>
          <a:p>
            <a:pPr>
              <a:lnSpc>
                <a:spcPct val="150000"/>
              </a:lnSpc>
            </a:pPr>
            <a:r>
              <a:rPr lang="lt-LT" sz="1200" dirty="0" smtClean="0"/>
              <a:t>Ačiū</a:t>
            </a:r>
            <a:r>
              <a:rPr lang="lt-LT" sz="1200" dirty="0"/>
              <a:t>, kad kartu šokote, atlikote užduotis, dalinotės savo įspūdžiais ir potyriais. </a:t>
            </a:r>
            <a:r>
              <a:rPr lang="lt-LT" sz="1200" dirty="0" smtClean="0"/>
              <a:t>Kaip sakiau, </a:t>
            </a:r>
            <a:r>
              <a:rPr lang="lt-LT" sz="1200" dirty="0"/>
              <a:t>šokio pasaulis platus, </a:t>
            </a:r>
            <a:endParaRPr lang="lt-LT" sz="1200" dirty="0" smtClean="0"/>
          </a:p>
          <a:p>
            <a:pPr>
              <a:lnSpc>
                <a:spcPct val="150000"/>
              </a:lnSpc>
            </a:pPr>
            <a:r>
              <a:rPr lang="lt-LT" sz="1200" dirty="0" smtClean="0"/>
              <a:t>todėl</a:t>
            </a:r>
            <a:r>
              <a:rPr lang="lt-LT" sz="1200" dirty="0"/>
              <a:t>, tikiuosi, kad jame dar susitiksime..</a:t>
            </a:r>
            <a:r>
              <a:rPr lang="lt-LT" sz="1200" dirty="0" smtClean="0"/>
              <a:t>. gal </a:t>
            </a:r>
            <a:r>
              <a:rPr lang="lt-LT" sz="1200" dirty="0"/>
              <a:t>kaip šokėjai? </a:t>
            </a:r>
            <a:r>
              <a:rPr lang="lt-LT" sz="1200" dirty="0" smtClean="0"/>
              <a:t>Choreografai</a:t>
            </a:r>
            <a:r>
              <a:rPr lang="lt-LT" sz="1200" dirty="0"/>
              <a:t>? </a:t>
            </a:r>
            <a:r>
              <a:rPr lang="lt-LT" sz="1200" dirty="0" smtClean="0"/>
              <a:t>O gal </a:t>
            </a:r>
            <a:r>
              <a:rPr lang="lt-LT" sz="1200" dirty="0"/>
              <a:t>tiesiog žiūrovai</a:t>
            </a:r>
            <a:r>
              <a:rPr lang="lt-LT" sz="1200" dirty="0" smtClean="0"/>
              <a:t>?</a:t>
            </a:r>
          </a:p>
          <a:p>
            <a:pPr algn="r">
              <a:lnSpc>
                <a:spcPct val="150000"/>
              </a:lnSpc>
            </a:pPr>
            <a:r>
              <a:rPr lang="lt-LT" sz="1200" dirty="0" smtClean="0"/>
              <a:t>Autorė</a:t>
            </a:r>
          </a:p>
          <a:p>
            <a:pPr>
              <a:lnSpc>
                <a:spcPct val="300000"/>
              </a:lnSpc>
            </a:pPr>
            <a:r>
              <a:rPr lang="lt-LT" sz="1800" dirty="0" smtClean="0">
                <a:solidFill>
                  <a:srgbClr val="FFFFFF"/>
                </a:solidFill>
              </a:rPr>
              <a:t>        IKI PASIMATYMO!</a:t>
            </a:r>
            <a:endParaRPr lang="lt-LT" sz="18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27794"/>
            <a:ext cx="2360894" cy="36321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3132" y="4207934"/>
            <a:ext cx="5240867" cy="265006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4218708" y="4326466"/>
            <a:ext cx="1727201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lt-LT" sz="1000" cap="all" dirty="0"/>
              <a:t>LEIDINIO AUTORĖ</a:t>
            </a:r>
            <a:r>
              <a:rPr lang="lt-LT" sz="1000" dirty="0"/>
              <a:t/>
            </a:r>
            <a:br>
              <a:rPr lang="lt-LT" sz="1000" dirty="0"/>
            </a:br>
            <a:r>
              <a:rPr lang="lt-LT" sz="1000" dirty="0"/>
              <a:t>š</a:t>
            </a:r>
            <a:r>
              <a:rPr lang="lt-LT" sz="1000" dirty="0" smtClean="0"/>
              <a:t>okių </a:t>
            </a:r>
            <a:r>
              <a:rPr lang="lt-LT" sz="1000" dirty="0"/>
              <a:t>mokytoja ekspertė </a:t>
            </a:r>
            <a:br>
              <a:rPr lang="lt-LT" sz="1000" dirty="0"/>
            </a:br>
            <a:r>
              <a:rPr lang="lt-LT" sz="1000" dirty="0"/>
              <a:t>Rasa Prokurotienė</a:t>
            </a:r>
          </a:p>
          <a:p>
            <a:r>
              <a:rPr lang="lt-LT" sz="1000" dirty="0"/>
              <a:t> </a:t>
            </a:r>
          </a:p>
          <a:p>
            <a:r>
              <a:rPr lang="lt-LT" sz="1000" cap="all" dirty="0"/>
              <a:t>Projekto vadovas</a:t>
            </a:r>
            <a:br>
              <a:rPr lang="lt-LT" sz="1000" cap="all" dirty="0"/>
            </a:br>
            <a:r>
              <a:rPr lang="lt-LT" sz="1000" dirty="0"/>
              <a:t>Arnoldas Riekumas </a:t>
            </a:r>
          </a:p>
          <a:p>
            <a:r>
              <a:rPr lang="lt-LT" sz="1000" dirty="0"/>
              <a:t> </a:t>
            </a:r>
          </a:p>
          <a:p>
            <a:r>
              <a:rPr lang="lt-LT" sz="1000" cap="all" dirty="0"/>
              <a:t>Dailininkė iliustratorė</a:t>
            </a:r>
            <a:r>
              <a:rPr lang="lt-LT" sz="1000" dirty="0"/>
              <a:t> </a:t>
            </a:r>
          </a:p>
          <a:p>
            <a:r>
              <a:rPr lang="lt-LT" sz="1000" dirty="0"/>
              <a:t>Aldona Rasa Jankauskienė</a:t>
            </a:r>
          </a:p>
          <a:p>
            <a:r>
              <a:rPr lang="lt-LT" sz="1000" dirty="0"/>
              <a:t> 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432743" y="4326467"/>
            <a:ext cx="2480734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lt-LT" sz="1000" cap="all" dirty="0" smtClean="0"/>
              <a:t>Muzikos </a:t>
            </a:r>
            <a:r>
              <a:rPr lang="lt-LT" sz="1000" cap="all" dirty="0"/>
              <a:t>ir vaizdo </a:t>
            </a:r>
            <a:br>
              <a:rPr lang="lt-LT" sz="1000" cap="all" dirty="0"/>
            </a:br>
            <a:r>
              <a:rPr lang="lt-LT" sz="1000" cap="all" dirty="0"/>
              <a:t>medžiagos parinkimas</a:t>
            </a:r>
            <a:br>
              <a:rPr lang="lt-LT" sz="1000" cap="all" dirty="0"/>
            </a:br>
            <a:r>
              <a:rPr lang="lt-LT" sz="1000" dirty="0"/>
              <a:t>Arnoldas Riekumas</a:t>
            </a:r>
          </a:p>
          <a:p>
            <a:endParaRPr lang="lt-LT" sz="1000" cap="all" dirty="0" smtClean="0"/>
          </a:p>
          <a:p>
            <a:r>
              <a:rPr lang="lt-LT" sz="1000" cap="all" dirty="0" smtClean="0"/>
              <a:t>Leidinį </a:t>
            </a:r>
            <a:r>
              <a:rPr lang="lt-LT" sz="1000" cap="all" dirty="0"/>
              <a:t>maketavo </a:t>
            </a:r>
            <a:endParaRPr lang="lt-LT" sz="1000" dirty="0"/>
          </a:p>
          <a:p>
            <a:r>
              <a:rPr lang="lt-LT" sz="1000" dirty="0"/>
              <a:t>UAB MANIFESTUS </a:t>
            </a:r>
          </a:p>
          <a:p>
            <a:r>
              <a:rPr lang="lt-LT" sz="1000" dirty="0"/>
              <a:t> </a:t>
            </a:r>
          </a:p>
          <a:p>
            <a:r>
              <a:rPr lang="lt-LT" sz="1000" dirty="0"/>
              <a:t>© Rasa Prokurotienė, 2015</a:t>
            </a:r>
          </a:p>
          <a:p>
            <a:r>
              <a:rPr lang="lt-LT" sz="1000" dirty="0"/>
              <a:t>© Šokio mokytojų asociacija, 2015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6432743" y="6028263"/>
            <a:ext cx="1727201" cy="42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lt-LT" sz="1000" dirty="0" smtClean="0"/>
              <a:t>© Visos teisės saugomos</a:t>
            </a:r>
            <a:endParaRPr lang="lt-LT" sz="1000" dirty="0"/>
          </a:p>
        </p:txBody>
      </p:sp>
      <p:pic>
        <p:nvPicPr>
          <p:cNvPr id="3" name="Picture 2" descr="sokio mokytoju asociacija_didel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51" y="5926667"/>
            <a:ext cx="924392" cy="6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0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685800" y="488950"/>
            <a:ext cx="77724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2 užduotis. RITMAS/TEMPAS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14339" name="Subtitle 2"/>
          <p:cNvSpPr txBox="1">
            <a:spLocks/>
          </p:cNvSpPr>
          <p:nvPr/>
        </p:nvSpPr>
        <p:spPr bwMode="auto">
          <a:xfrm>
            <a:off x="685800" y="1363663"/>
            <a:ext cx="7670800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200" dirty="0" err="1" smtClean="0">
                <a:latin typeface="+mn-lt"/>
                <a:cs typeface="Calibri" charset="0"/>
              </a:rPr>
              <a:t>Sudėliok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paveikslėlius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prie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jiems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tinkamų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žodžių</a:t>
            </a:r>
            <a:r>
              <a:rPr lang="en-US" sz="1200" dirty="0" smtClean="0">
                <a:latin typeface="+mn-lt"/>
                <a:cs typeface="Calibri" charset="0"/>
              </a:rPr>
              <a:t>, </a:t>
            </a:r>
            <a:r>
              <a:rPr lang="en-US" sz="1200" dirty="0" err="1" smtClean="0">
                <a:latin typeface="+mn-lt"/>
                <a:cs typeface="Calibri" charset="0"/>
              </a:rPr>
              <a:t>nusakančių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judėjimo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tempą</a:t>
            </a:r>
            <a:r>
              <a:rPr lang="en-US" sz="1200" dirty="0" smtClean="0">
                <a:latin typeface="+mn-lt"/>
                <a:cs typeface="Calibri" charset="0"/>
              </a:rPr>
              <a:t>.</a:t>
            </a:r>
            <a:endParaRPr lang="en-US" sz="1100" dirty="0" smtClean="0">
              <a:latin typeface="+mn-lt"/>
              <a:cs typeface="Calibri" charset="0"/>
            </a:endParaRPr>
          </a:p>
        </p:txBody>
      </p:sp>
      <p:sp>
        <p:nvSpPr>
          <p:cNvPr id="14343" name="Subtitle 2"/>
          <p:cNvSpPr txBox="1">
            <a:spLocks/>
          </p:cNvSpPr>
          <p:nvPr/>
        </p:nvSpPr>
        <p:spPr bwMode="auto">
          <a:xfrm>
            <a:off x="685800" y="5532438"/>
            <a:ext cx="8034338" cy="1044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dirty="0" smtClean="0">
                <a:latin typeface="+mn-lt"/>
                <a:cs typeface="Arial" charset="0"/>
              </a:rPr>
              <a:t>Paklausyk muzikos įrašų, pasirink patinkantį piešinuką ir pašok lėtai arba greitai.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dirty="0" smtClean="0">
                <a:latin typeface="+mn-lt"/>
                <a:cs typeface="Arial" charset="0"/>
              </a:rPr>
              <a:t>Muzikos įrašai:                U2G1                                            U2G2 </a:t>
            </a:r>
            <a:endParaRPr lang="en-US" sz="1200" dirty="0" smtClean="0">
              <a:latin typeface="+mn-lt"/>
              <a:cs typeface="Calibri" charset="0"/>
            </a:endParaRPr>
          </a:p>
        </p:txBody>
      </p:sp>
      <p:pic>
        <p:nvPicPr>
          <p:cNvPr id="1434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9975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1293813" y="5010150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  <p:pic>
        <p:nvPicPr>
          <p:cNvPr id="1434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6132513"/>
            <a:ext cx="292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79" y="6132513"/>
            <a:ext cx="292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2G1leta karmen 7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7312" y="5802841"/>
            <a:ext cx="276225" cy="276225"/>
          </a:xfrm>
          <a:prstGeom prst="rect">
            <a:avLst/>
          </a:prstGeom>
        </p:spPr>
      </p:pic>
      <p:pic>
        <p:nvPicPr>
          <p:cNvPr id="5" name="U2G2greita karmen 6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5379" y="5802841"/>
            <a:ext cx="276225" cy="27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5670" y="933979"/>
            <a:ext cx="1759894" cy="1184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380" y="2269391"/>
            <a:ext cx="1202020" cy="1343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4569" y="3722893"/>
            <a:ext cx="1578972" cy="1496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8803" y="5147916"/>
            <a:ext cx="1913408" cy="13098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5494" y="1827213"/>
            <a:ext cx="5335588" cy="901700"/>
            <a:chOff x="775494" y="3130550"/>
            <a:chExt cx="5335588" cy="901700"/>
          </a:xfrm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775494" y="3130550"/>
              <a:ext cx="2594239" cy="901700"/>
            </a:xfrm>
            <a:prstGeom prst="rect">
              <a:avLst/>
            </a:prstGeom>
            <a:solidFill>
              <a:srgbClr val="58AB3D"/>
            </a:solidFill>
            <a:ln>
              <a:noFill/>
            </a:ln>
          </p:spPr>
          <p:txBody>
            <a:bodyPr anchor="ctr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lt-LT" sz="11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sz="3200" b="1" dirty="0">
                  <a:solidFill>
                    <a:srgbClr val="FFFFFF"/>
                  </a:solidFill>
                  <a:latin typeface="+mj-lt"/>
                </a:rPr>
                <a:t>GREITAI</a:t>
              </a:r>
              <a:endParaRPr lang="en-US" sz="2800" b="1" dirty="0">
                <a:solidFill>
                  <a:srgbClr val="FFFFFF"/>
                </a:solidFill>
                <a:latin typeface="+mj-lt"/>
                <a:ea typeface="Calibri"/>
                <a:cs typeface="Times New Roman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>
              <a:off x="3516843" y="3130550"/>
              <a:ext cx="2594239" cy="901700"/>
            </a:xfrm>
            <a:prstGeom prst="rect">
              <a:avLst/>
            </a:prstGeom>
            <a:solidFill>
              <a:srgbClr val="60BDE0"/>
            </a:solidFill>
            <a:ln>
              <a:noFill/>
            </a:ln>
          </p:spPr>
          <p:txBody>
            <a:bodyPr anchor="ctr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lt-LT" sz="1100" kern="120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lt-LT" sz="3200" b="1" dirty="0" smtClean="0">
                  <a:solidFill>
                    <a:srgbClr val="FFFFFF"/>
                  </a:solidFill>
                  <a:latin typeface="+mj-lt"/>
                </a:rPr>
                <a:t>LĖTAI</a:t>
              </a:r>
              <a:endParaRPr lang="en-US" sz="2800" b="1" dirty="0">
                <a:solidFill>
                  <a:srgbClr val="FFFFFF"/>
                </a:solidFill>
                <a:latin typeface="+mj-lt"/>
                <a:ea typeface="Calibri"/>
                <a:cs typeface="Times New Roman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 txBox="1">
            <a:spLocks/>
          </p:cNvSpPr>
          <p:nvPr/>
        </p:nvSpPr>
        <p:spPr bwMode="auto">
          <a:xfrm>
            <a:off x="685800" y="481013"/>
            <a:ext cx="77724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3 užduotis. NUOTAIKOS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15363" name="Subtitle 2"/>
          <p:cNvSpPr txBox="1">
            <a:spLocks/>
          </p:cNvSpPr>
          <p:nvPr/>
        </p:nvSpPr>
        <p:spPr bwMode="auto">
          <a:xfrm>
            <a:off x="685801" y="1395413"/>
            <a:ext cx="4740564" cy="3652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200" dirty="0" err="1" smtClean="0">
                <a:latin typeface="+mn-lt"/>
                <a:cs typeface="Calibri" charset="0"/>
              </a:rPr>
              <a:t>Pristumk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kortelę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su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žodžiu</a:t>
            </a:r>
            <a:r>
              <a:rPr lang="en-US" sz="1200" dirty="0" smtClean="0">
                <a:latin typeface="+mn-lt"/>
                <a:cs typeface="Calibri" charset="0"/>
              </a:rPr>
              <a:t>, kuris </a:t>
            </a:r>
            <a:r>
              <a:rPr lang="en-US" sz="1200" dirty="0" err="1" smtClean="0">
                <a:latin typeface="+mn-lt"/>
                <a:cs typeface="Calibri" charset="0"/>
              </a:rPr>
              <a:t>tinka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veidukui</a:t>
            </a:r>
            <a:r>
              <a:rPr lang="en-US" sz="1200" dirty="0" smtClean="0">
                <a:latin typeface="+mn-lt"/>
                <a:cs typeface="Calibri" charset="0"/>
              </a:rPr>
              <a:t>, </a:t>
            </a:r>
            <a:r>
              <a:rPr lang="en-US" sz="1200" dirty="0" err="1" smtClean="0">
                <a:latin typeface="+mn-lt"/>
                <a:cs typeface="Calibri" charset="0"/>
              </a:rPr>
              <a:t>nusakančiam</a:t>
            </a:r>
            <a:r>
              <a:rPr lang="en-US" sz="1200" dirty="0" smtClean="0">
                <a:latin typeface="+mn-lt"/>
                <a:cs typeface="Calibri" charset="0"/>
              </a:rPr>
              <a:t> </a:t>
            </a:r>
            <a:r>
              <a:rPr lang="en-US" sz="1200" dirty="0" err="1" smtClean="0">
                <a:latin typeface="+mn-lt"/>
                <a:cs typeface="Calibri" charset="0"/>
              </a:rPr>
              <a:t>nuotaiką</a:t>
            </a:r>
            <a:r>
              <a:rPr lang="en-US" sz="1200" dirty="0" smtClean="0">
                <a:latin typeface="+mn-lt"/>
                <a:cs typeface="Calibri" charset="0"/>
              </a:rPr>
              <a:t>.</a:t>
            </a:r>
            <a:r>
              <a:rPr lang="en-US" sz="1200" dirty="0" smtClean="0">
                <a:latin typeface="+mn-lt"/>
              </a:rPr>
              <a:t> </a:t>
            </a:r>
            <a:endParaRPr lang="en-US" sz="1100" dirty="0" smtClean="0">
              <a:latin typeface="+mn-lt"/>
              <a:cs typeface="Calibri" charset="0"/>
            </a:endParaRPr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39469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5800" y="5249863"/>
            <a:ext cx="8034338" cy="10445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sz="1200" dirty="0">
                <a:latin typeface="+mn-lt"/>
              </a:rPr>
              <a:t>Paklausyk muzikos įrašų, pasirink patinkantį veiduką ir šokio judesiais perteik nuotaiką.</a:t>
            </a:r>
          </a:p>
          <a:p>
            <a:pPr fontAlgn="auto">
              <a:spcAft>
                <a:spcPts val="0"/>
              </a:spcAft>
              <a:defRPr/>
            </a:pPr>
            <a:r>
              <a:rPr sz="1200" dirty="0">
                <a:latin typeface="+mn-lt"/>
              </a:rPr>
              <a:t>Muzikos </a:t>
            </a:r>
            <a:r>
              <a:rPr sz="1200" dirty="0" smtClean="0">
                <a:latin typeface="+mn-lt"/>
              </a:rPr>
              <a:t>įrašai:</a:t>
            </a:r>
            <a:r>
              <a:rPr lang="lt-LT" sz="1200" dirty="0" smtClean="0">
                <a:latin typeface="+mn-lt"/>
              </a:rPr>
              <a:t>          </a:t>
            </a:r>
            <a:r>
              <a:rPr sz="1200" dirty="0" smtClean="0">
                <a:latin typeface="+mn-lt"/>
              </a:rPr>
              <a:t>U3G1                                       </a:t>
            </a:r>
            <a:r>
              <a:rPr sz="1200" dirty="0">
                <a:latin typeface="+mn-lt"/>
              </a:rPr>
              <a:t>U3G2                                              U3G3</a:t>
            </a:r>
          </a:p>
        </p:txBody>
      </p:sp>
      <p:pic>
        <p:nvPicPr>
          <p:cNvPr id="15369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702858"/>
            <a:ext cx="54991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1293813" y="4710906"/>
            <a:ext cx="21367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  <p:pic>
        <p:nvPicPr>
          <p:cNvPr id="15374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33" y="6205009"/>
            <a:ext cx="2921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6205009"/>
            <a:ext cx="2921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205009"/>
            <a:ext cx="2921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837365" y="1512888"/>
            <a:ext cx="1811866" cy="59716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  <a:latin typeface="+mj-lt"/>
              </a:rPr>
              <a:t>PIKTAS</a:t>
            </a:r>
            <a:endParaRPr lang="en-US" sz="2800" b="1" dirty="0">
              <a:solidFill>
                <a:srgbClr val="FFFFFF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37365" y="2353667"/>
            <a:ext cx="1811866" cy="5908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sz="2800" b="1" dirty="0">
                <a:latin typeface="+mj-lt"/>
              </a:rPr>
              <a:t>LINKSMAS</a:t>
            </a:r>
            <a:endParaRPr lang="en-US" sz="2800" b="1" dirty="0">
              <a:latin typeface="+mj-lt"/>
              <a:ea typeface="Calibri"/>
              <a:cs typeface="Times New Roman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837365" y="3220903"/>
            <a:ext cx="1811866" cy="590814"/>
          </a:xfrm>
          <a:prstGeom prst="rect">
            <a:avLst/>
          </a:prstGeom>
          <a:solidFill>
            <a:srgbClr val="60BDE0"/>
          </a:solidFill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sz="2800" b="1" dirty="0">
                <a:solidFill>
                  <a:srgbClr val="FFFFFF"/>
                </a:solidFill>
                <a:latin typeface="+mj-lt"/>
              </a:rPr>
              <a:t>LIŪDNAS</a:t>
            </a:r>
            <a:endParaRPr lang="en-US" sz="2800" b="1" dirty="0">
              <a:solidFill>
                <a:srgbClr val="FFFFFF"/>
              </a:solidFill>
              <a:latin typeface="+mj-lt"/>
              <a:ea typeface="Calibri"/>
              <a:cs typeface="Times New Roman"/>
            </a:endParaRPr>
          </a:p>
        </p:txBody>
      </p:sp>
      <p:pic>
        <p:nvPicPr>
          <p:cNvPr id="6" name="U3G1 pikta Vivaldi ziema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9933" y="5907085"/>
            <a:ext cx="262467" cy="262467"/>
          </a:xfrm>
          <a:prstGeom prst="rect">
            <a:avLst/>
          </a:prstGeom>
        </p:spPr>
      </p:pic>
      <p:pic>
        <p:nvPicPr>
          <p:cNvPr id="7" name="U3G2 liudna 12 tarrega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5907085"/>
            <a:ext cx="262467" cy="262467"/>
          </a:xfrm>
          <a:prstGeom prst="rect">
            <a:avLst/>
          </a:prstGeom>
        </p:spPr>
      </p:pic>
      <p:pic>
        <p:nvPicPr>
          <p:cNvPr id="9" name="U3G3 linksma kaledine polkute (online-audio-converter.com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5907085"/>
            <a:ext cx="262467" cy="262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3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685800" y="481013"/>
            <a:ext cx="81756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4 užduotis. KŪRYBA pavieniui, poroje, grupėje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16387" name="Subtitle 2"/>
          <p:cNvSpPr txBox="1">
            <a:spLocks/>
          </p:cNvSpPr>
          <p:nvPr/>
        </p:nvSpPr>
        <p:spPr bwMode="auto">
          <a:xfrm>
            <a:off x="685800" y="1395413"/>
            <a:ext cx="7877175" cy="36591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ea typeface="Calibri" charset="0"/>
              </a:rPr>
              <a:t>Paklausyk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muzikos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 smtClean="0">
                <a:ea typeface="Calibri" charset="0"/>
              </a:rPr>
              <a:t>įrašo</a:t>
            </a:r>
            <a:r>
              <a:rPr lang="en-US" sz="1200" dirty="0" smtClean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ir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sukurk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judesių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 smtClean="0">
                <a:ea typeface="Calibri" charset="0"/>
              </a:rPr>
              <a:t>seką</a:t>
            </a:r>
            <a:r>
              <a:rPr lang="en-US" sz="1200" dirty="0" smtClean="0">
                <a:ea typeface="Calibri" charset="0"/>
              </a:rPr>
              <a:t>, </a:t>
            </a:r>
            <a:r>
              <a:rPr lang="en-US" sz="1200" dirty="0" err="1">
                <a:ea typeface="Calibri" charset="0"/>
              </a:rPr>
              <a:t>šokdamas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vienas</a:t>
            </a:r>
            <a:r>
              <a:rPr lang="en-US" sz="1200" dirty="0">
                <a:ea typeface="Calibri" charset="0"/>
              </a:rPr>
              <a:t>.</a:t>
            </a: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ea typeface="Calibri" charset="0"/>
              </a:rPr>
              <a:t>Muzikos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įrašas</a:t>
            </a:r>
            <a:r>
              <a:rPr lang="en-US" sz="1200" dirty="0">
                <a:ea typeface="Calibri" charset="0"/>
              </a:rPr>
              <a:t> U4G1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>
                <a:ea typeface="Calibri" charset="0"/>
              </a:rPr>
              <a:t> </a:t>
            </a: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2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ea typeface="Calibri" charset="0"/>
              </a:rPr>
              <a:t>Paklausyk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muzikos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 smtClean="0">
                <a:ea typeface="Calibri" charset="0"/>
              </a:rPr>
              <a:t>įrašo</a:t>
            </a:r>
            <a:r>
              <a:rPr lang="en-US" sz="1200" dirty="0" smtClean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ir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sukurk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judesių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 smtClean="0">
                <a:ea typeface="Calibri" charset="0"/>
              </a:rPr>
              <a:t>seką</a:t>
            </a:r>
            <a:r>
              <a:rPr lang="en-US" sz="1200" dirty="0" smtClean="0">
                <a:ea typeface="Calibri" charset="0"/>
              </a:rPr>
              <a:t>, </a:t>
            </a:r>
            <a:r>
              <a:rPr lang="en-US" sz="1200" dirty="0" err="1">
                <a:ea typeface="Calibri" charset="0"/>
              </a:rPr>
              <a:t>šokdamas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poroje</a:t>
            </a:r>
            <a:r>
              <a:rPr lang="en-US" sz="1200" dirty="0">
                <a:ea typeface="Calibri" charset="0"/>
              </a:rPr>
              <a:t>.</a:t>
            </a: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ea typeface="Calibri" charset="0"/>
              </a:rPr>
              <a:t>Muzikos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įrašas</a:t>
            </a:r>
            <a:r>
              <a:rPr lang="en-US" sz="1200" dirty="0">
                <a:ea typeface="Calibri" charset="0"/>
              </a:rPr>
              <a:t> U4G2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2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>
                <a:ea typeface="Calibri" charset="0"/>
              </a:rPr>
              <a:t> </a:t>
            </a: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ea typeface="Calibri" charset="0"/>
              </a:rPr>
              <a:t>Paklausyk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muzikos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 smtClean="0">
                <a:ea typeface="Calibri" charset="0"/>
              </a:rPr>
              <a:t>įrašo</a:t>
            </a:r>
            <a:r>
              <a:rPr lang="en-US" sz="1200" dirty="0" smtClean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ir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sukurk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judesių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 smtClean="0">
                <a:ea typeface="Calibri" charset="0"/>
              </a:rPr>
              <a:t>seką</a:t>
            </a:r>
            <a:r>
              <a:rPr lang="en-US" sz="1200" dirty="0" smtClean="0">
                <a:ea typeface="Calibri" charset="0"/>
              </a:rPr>
              <a:t>, </a:t>
            </a:r>
            <a:r>
              <a:rPr lang="en-US" sz="1200" dirty="0" err="1">
                <a:ea typeface="Calibri" charset="0"/>
              </a:rPr>
              <a:t>šokdamas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grupėje</a:t>
            </a:r>
            <a:r>
              <a:rPr lang="en-US" sz="1200" dirty="0">
                <a:ea typeface="Calibri" charset="0"/>
              </a:rPr>
              <a:t>.</a:t>
            </a:r>
            <a:endParaRPr lang="en-US" sz="1100" dirty="0">
              <a:ea typeface="Calibri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dirty="0" err="1">
                <a:ea typeface="Calibri" charset="0"/>
              </a:rPr>
              <a:t>Muzikos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 err="1">
                <a:ea typeface="Calibri" charset="0"/>
              </a:rPr>
              <a:t>įrašas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dirty="0">
                <a:cs typeface="Calibri" charset="0"/>
              </a:rPr>
              <a:t>U4G3</a:t>
            </a:r>
            <a:r>
              <a:rPr lang="en-US" sz="1200" dirty="0"/>
              <a:t> </a:t>
            </a:r>
            <a:endParaRPr lang="en-US" sz="1100" dirty="0">
              <a:ea typeface="Calibri" charset="0"/>
            </a:endParaRP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8263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5800" y="5800725"/>
            <a:ext cx="8034338" cy="5746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lt-LT" sz="1200" dirty="0" smtClean="0">
                <a:latin typeface="+mn-lt"/>
              </a:rPr>
              <a:t>K</a:t>
            </a:r>
            <a:r>
              <a:rPr sz="1200" dirty="0" smtClean="0">
                <a:latin typeface="+mn-lt"/>
              </a:rPr>
              <a:t>aip </a:t>
            </a:r>
            <a:r>
              <a:rPr sz="1200" dirty="0">
                <a:latin typeface="+mn-lt"/>
              </a:rPr>
              <a:t>šokti įdomiau (vienam, poroje, grupėje)? Kodėl? Su kokiais sunkumais susidūrei? </a:t>
            </a:r>
          </a:p>
          <a:p>
            <a:pPr fontAlgn="auto">
              <a:spcAft>
                <a:spcPts val="0"/>
              </a:spcAft>
              <a:defRPr/>
            </a:pPr>
            <a:r>
              <a:rPr sz="1200" dirty="0">
                <a:latin typeface="+mn-lt"/>
              </a:rPr>
              <a:t>Pasidalink </a:t>
            </a:r>
            <a:r>
              <a:rPr sz="1200" dirty="0" smtClean="0">
                <a:latin typeface="+mn-lt"/>
              </a:rPr>
              <a:t>įspūdžiais</a:t>
            </a:r>
            <a:r>
              <a:rPr lang="lt-LT" sz="1200" dirty="0" smtClean="0">
                <a:latin typeface="+mn-lt"/>
              </a:rPr>
              <a:t>,</a:t>
            </a:r>
            <a:r>
              <a:rPr sz="1200" dirty="0" smtClean="0">
                <a:latin typeface="+mn-lt"/>
              </a:rPr>
              <a:t> </a:t>
            </a:r>
            <a:r>
              <a:rPr sz="1200" dirty="0">
                <a:latin typeface="+mn-lt"/>
              </a:rPr>
              <a:t>kaip jauteisi (buvo linksma, liūdna, lengva, sunku)?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293813" y="5235575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  <p:pic>
        <p:nvPicPr>
          <p:cNvPr id="1639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989138"/>
            <a:ext cx="2921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3090863"/>
            <a:ext cx="292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208463"/>
            <a:ext cx="292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4G1 po viena A little bird told me Wooand Choir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8851" y="1710268"/>
            <a:ext cx="220133" cy="220133"/>
          </a:xfrm>
          <a:prstGeom prst="rect">
            <a:avLst/>
          </a:prstGeom>
        </p:spPr>
      </p:pic>
      <p:pic>
        <p:nvPicPr>
          <p:cNvPr id="6" name="U4G2 poroje the ballad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2025" y="2798763"/>
            <a:ext cx="220133" cy="220133"/>
          </a:xfrm>
          <a:prstGeom prst="rect">
            <a:avLst/>
          </a:prstGeom>
        </p:spPr>
      </p:pic>
      <p:pic>
        <p:nvPicPr>
          <p:cNvPr id="9" name="U4G3 grupeje Good timing Showaddywaddy (online-audio-converter.com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3992" y="3988330"/>
            <a:ext cx="220133" cy="220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5 užduotis. KŪRYBINIS ŽAIDIMAS, IMPROVIZACIJA</a:t>
            </a:r>
            <a:endParaRPr lang="en-US" sz="2500" b="1">
              <a:solidFill>
                <a:schemeClr val="bg1"/>
              </a:solidFill>
            </a:endParaRP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681288"/>
            <a:ext cx="86264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Subtitle 2"/>
          <p:cNvSpPr txBox="1">
            <a:spLocks/>
          </p:cNvSpPr>
          <p:nvPr/>
        </p:nvSpPr>
        <p:spPr bwMode="auto">
          <a:xfrm>
            <a:off x="685800" y="1395413"/>
            <a:ext cx="78771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Paklausyk muzikos įrašo ir, pasirinkęs, sukurk: gėlės, drugelio, saulės, </a:t>
            </a:r>
            <a:r>
              <a:rPr lang="lt-LT" sz="1200" dirty="0" smtClean="0"/>
              <a:t>paukščio</a:t>
            </a:r>
            <a:r>
              <a:rPr lang="lt-LT" sz="1200" dirty="0"/>
              <a:t>, medžio ir t.t. šokį.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Muzikos įrašas U5G1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Vėliau visų sukurtus šokius sujunkite į vieną kompoziciją: ryto, pievos ar miško tema.</a:t>
            </a:r>
          </a:p>
        </p:txBody>
      </p:sp>
      <p:pic>
        <p:nvPicPr>
          <p:cNvPr id="1741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00650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85800" y="5853113"/>
            <a:ext cx="8034338" cy="6064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200" dirty="0">
                <a:latin typeface="+mn-lt"/>
              </a:rPr>
              <a:t>K</a:t>
            </a:r>
            <a:r>
              <a:rPr sz="1200" dirty="0" smtClean="0">
                <a:latin typeface="+mn-lt"/>
              </a:rPr>
              <a:t>ą </a:t>
            </a:r>
            <a:r>
              <a:rPr sz="1200" dirty="0">
                <a:latin typeface="+mn-lt"/>
              </a:rPr>
              <a:t>jautei klausydamas muzikos? Kurti buvo lengva ar sunku? Kaip šokti įdomiau (vienam ar grupėje). Kodėl? Su kokiais sunkumais susidūrei? Pasidalink įspūdžiais.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293813" y="5287963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  <p:pic>
        <p:nvPicPr>
          <p:cNvPr id="1741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012950"/>
            <a:ext cx="2921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U5G1 Miške M.K.Čiurlionis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7672" y="1667932"/>
            <a:ext cx="254000" cy="25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Subtitle 2"/>
          <p:cNvSpPr txBox="1">
            <a:spLocks/>
          </p:cNvSpPr>
          <p:nvPr/>
        </p:nvSpPr>
        <p:spPr bwMode="auto">
          <a:xfrm>
            <a:off x="685800" y="1395413"/>
            <a:ext cx="7877175" cy="2646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Paklausyk mokytojo skaitomą eilėraštį, pasaką arba paklausyk eilėraščio, pasakos įrašą.</a:t>
            </a:r>
          </a:p>
          <a:p>
            <a:r>
              <a:rPr lang="lt-LT" sz="1200" dirty="0"/>
              <a:t>Vaizdo įrašai </a:t>
            </a:r>
            <a:r>
              <a:rPr lang="en-US" sz="1200" dirty="0"/>
              <a:t>U6: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u="sng" dirty="0">
                <a:hlinkClick r:id="rId3"/>
              </a:rPr>
              <a:t>http://www.vaikams.lt/pasakos/audio-pasakos/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200" u="sng" dirty="0">
                <a:hlinkClick r:id="rId4"/>
              </a:rPr>
              <a:t>http://www.lrt.lt/mediateka/irasai#/content/vakaro%20pasaka</a:t>
            </a: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 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Paklausęs eilėraščio ar pasakos įrašų, sukurk šokio judesius ir pašok savo pasakos personažą.</a:t>
            </a: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70438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6 užduotis. KŪRYBA. PERSONAŽO PERTEIKIMAS</a:t>
            </a:r>
            <a:endParaRPr lang="en-US" sz="2500" b="1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85800" y="5422900"/>
            <a:ext cx="8034338" cy="1044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lt-LT" sz="1100" kern="120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1200" dirty="0">
                <a:latin typeface="+mn-lt"/>
              </a:rPr>
              <a:t>K</a:t>
            </a:r>
            <a:r>
              <a:rPr sz="1200" dirty="0" smtClean="0">
                <a:latin typeface="+mn-lt"/>
              </a:rPr>
              <a:t>ą </a:t>
            </a:r>
            <a:r>
              <a:rPr sz="1200" dirty="0">
                <a:latin typeface="+mn-lt"/>
              </a:rPr>
              <a:t>jautei klausydamas eilėraščio ir pasakos įrašų? Su kokiais sunkumais susidūrei kurdamas pasakos personažą? Kas tave sudomino? Pasidalink įspūdžiais: ką supratai ar sužinojai?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293813" y="4857750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2"/>
          <p:cNvSpPr txBox="1">
            <a:spLocks/>
          </p:cNvSpPr>
          <p:nvPr/>
        </p:nvSpPr>
        <p:spPr bwMode="auto">
          <a:xfrm>
            <a:off x="685800" y="1395413"/>
            <a:ext cx="7877175" cy="1714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/>
              <a:t>Pažiūrėk spalvų korteles, pasirink patinkančią spalvą ir, paklausęs muzikos, šokio judesiais perteik nuotaiką.</a:t>
            </a:r>
          </a:p>
          <a:p>
            <a:r>
              <a:rPr lang="en-US" sz="1200"/>
              <a:t>Muzikos įrašas U7G1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/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7 užduotis. KŪRYBA. NUOTAIKOS PERTEIKIMAS</a:t>
            </a:r>
            <a:endParaRPr lang="en-US" sz="2500" b="1">
              <a:solidFill>
                <a:schemeClr val="bg1"/>
              </a:solidFill>
            </a:endParaRPr>
          </a:p>
        </p:txBody>
      </p:sp>
      <p:pic>
        <p:nvPicPr>
          <p:cNvPr id="1946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92725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ubtitle 2"/>
          <p:cNvSpPr txBox="1">
            <a:spLocks/>
          </p:cNvSpPr>
          <p:nvPr/>
        </p:nvSpPr>
        <p:spPr bwMode="auto">
          <a:xfrm>
            <a:off x="685800" y="5945188"/>
            <a:ext cx="8034338" cy="688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>
                <a:latin typeface="Arial" charset="0"/>
                <a:cs typeface="Arial" charset="0"/>
              </a:rPr>
              <a:t>K</a:t>
            </a:r>
            <a:r>
              <a:rPr lang="lt-LT" sz="1200" dirty="0" smtClean="0">
                <a:latin typeface="Arial" charset="0"/>
                <a:cs typeface="Arial" charset="0"/>
              </a:rPr>
              <a:t>odėl </a:t>
            </a:r>
            <a:r>
              <a:rPr lang="lt-LT" sz="1200" dirty="0">
                <a:latin typeface="Arial" charset="0"/>
                <a:cs typeface="Arial" charset="0"/>
              </a:rPr>
              <a:t>pasirinkai tokią spalvą? Ką jautei klausydamas muzikos, kurdamas. Kaip sekėsi perteikti nuotaiką šokio judesiais? Pasidalink įspūdžiais.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293813" y="5380038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  <p:pic>
        <p:nvPicPr>
          <p:cNvPr id="1946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2236788"/>
            <a:ext cx="292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7 karmen3+golden down+ my worl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2925" y="1870075"/>
            <a:ext cx="245533" cy="2455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77278" y="1870075"/>
            <a:ext cx="3399365" cy="2988204"/>
            <a:chOff x="277812" y="2822046"/>
            <a:chExt cx="3399365" cy="2988204"/>
          </a:xfrm>
        </p:grpSpPr>
        <p:grpSp>
          <p:nvGrpSpPr>
            <p:cNvPr id="5" name="Group 4"/>
            <p:cNvGrpSpPr/>
            <p:nvPr/>
          </p:nvGrpSpPr>
          <p:grpSpPr>
            <a:xfrm>
              <a:off x="277812" y="2822046"/>
              <a:ext cx="1618719" cy="2988204"/>
              <a:chOff x="277812" y="2822046"/>
              <a:chExt cx="1618719" cy="298820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77812" y="2822046"/>
                <a:ext cx="1618719" cy="906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7812" y="3862652"/>
                <a:ext cx="1618719" cy="90699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77812" y="4903258"/>
                <a:ext cx="1618719" cy="9069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058458" y="2822046"/>
              <a:ext cx="1618719" cy="2988204"/>
              <a:chOff x="2058458" y="2822046"/>
              <a:chExt cx="1618719" cy="298820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058458" y="2822046"/>
                <a:ext cx="1618719" cy="9069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058458" y="3862652"/>
                <a:ext cx="1618719" cy="906992"/>
              </a:xfrm>
              <a:prstGeom prst="rect">
                <a:avLst/>
              </a:prstGeom>
              <a:solidFill>
                <a:srgbClr val="58AB3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058458" y="4903258"/>
                <a:ext cx="1618719" cy="906992"/>
              </a:xfrm>
              <a:prstGeom prst="rect">
                <a:avLst/>
              </a:prstGeom>
              <a:solidFill>
                <a:srgbClr val="60BDE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685800" y="481013"/>
            <a:ext cx="81168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lt-LT" sz="2500" b="1">
                <a:solidFill>
                  <a:schemeClr val="bg1"/>
                </a:solidFill>
              </a:rPr>
              <a:t>8 užduotis. KŪRYBA. JUDESIŲ PASIRINKIMAS</a:t>
            </a:r>
            <a:endParaRPr lang="en-US" sz="2500" b="1">
              <a:solidFill>
                <a:schemeClr val="bg1"/>
              </a:solidFill>
            </a:endParaRPr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91440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ubtitle 2"/>
          <p:cNvSpPr txBox="1">
            <a:spLocks/>
          </p:cNvSpPr>
          <p:nvPr/>
        </p:nvSpPr>
        <p:spPr bwMode="auto">
          <a:xfrm>
            <a:off x="685800" y="4265612"/>
            <a:ext cx="78771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Pasirink ką norėtum pašokti ir pašok: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Lokys – meškiukas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Višta – viščiukas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Katė – kačiukas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Drugelis – </a:t>
            </a:r>
            <a:r>
              <a:rPr lang="lt-LT" sz="1200" dirty="0" smtClean="0"/>
              <a:t>vikšras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 smtClean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lt-LT" sz="1200" dirty="0"/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 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lt-LT" sz="1200" dirty="0"/>
              <a:t>Nupiešk savo piešinuką – ką šokai. Pasidalink su draugais, kaip sekėsi pasirinkti judesius, kas patiko, o kas buvo sunku. </a:t>
            </a:r>
            <a:br>
              <a:rPr lang="lt-LT" sz="1200" dirty="0"/>
            </a:br>
            <a:r>
              <a:rPr lang="lt-LT" sz="1200" dirty="0" smtClean="0"/>
              <a:t>Kokius </a:t>
            </a:r>
            <a:r>
              <a:rPr lang="lt-LT" sz="1200" dirty="0"/>
              <a:t>judesius šokti buvo įdomiau – mažo ar didelio personažo?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637742"/>
            <a:ext cx="519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1293813" y="5727700"/>
            <a:ext cx="21367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lt-LT" sz="1200" b="1" dirty="0" smtClean="0">
                <a:solidFill>
                  <a:srgbClr val="58AB3D"/>
                </a:solidFill>
              </a:rPr>
              <a:t>PASITIKRINK, </a:t>
            </a:r>
            <a:r>
              <a:rPr lang="lt-LT" sz="1200" b="1" dirty="0">
                <a:solidFill>
                  <a:srgbClr val="58AB3D"/>
                </a:solidFill>
              </a:rPr>
              <a:t>AR SUPRATAI </a:t>
            </a:r>
            <a:endParaRPr lang="en-US" sz="1200" b="1" dirty="0" smtClean="0">
              <a:solidFill>
                <a:srgbClr val="58AB3D"/>
              </a:solidFill>
              <a:latin typeface="+mn-lt"/>
              <a:cs typeface="Calibri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1739</TotalTime>
  <Words>1284</Words>
  <Application>Microsoft Macintosh PowerPoint</Application>
  <PresentationFormat>On-screen Show (4:3)</PresentationFormat>
  <Paragraphs>211</Paragraphs>
  <Slides>23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1 užduotis. JUDĖJIMO KRYPTYS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Manifestus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užduotis. JUDĖJIMO KRYPTYS</dc:title>
  <dc:creator>Lina Lingienė</dc:creator>
  <cp:lastModifiedBy>Lina Lingienė</cp:lastModifiedBy>
  <cp:revision>92</cp:revision>
  <cp:lastPrinted>2016-03-15T13:17:53Z</cp:lastPrinted>
  <dcterms:created xsi:type="dcterms:W3CDTF">2016-03-08T20:07:04Z</dcterms:created>
  <dcterms:modified xsi:type="dcterms:W3CDTF">2016-03-17T18:16:16Z</dcterms:modified>
</cp:coreProperties>
</file>