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5" r:id="rId3"/>
    <p:sldId id="266" r:id="rId4"/>
    <p:sldId id="267" r:id="rId5"/>
    <p:sldId id="268" r:id="rId6"/>
    <p:sldId id="269" r:id="rId7"/>
    <p:sldId id="270" r:id="rId8"/>
    <p:sldId id="271" r:id="rId9"/>
    <p:sldId id="275" r:id="rId10"/>
    <p:sldId id="280" r:id="rId11"/>
    <p:sldId id="282" r:id="rId12"/>
    <p:sldId id="283" r:id="rId13"/>
    <p:sldId id="276" r:id="rId14"/>
    <p:sldId id="277" r:id="rId15"/>
    <p:sldId id="278" r:id="rId16"/>
    <p:sldId id="279" r:id="rId17"/>
    <p:sldId id="264" r:id="rId18"/>
  </p:sldIdLst>
  <p:sldSz cx="12192000" cy="6858000"/>
  <p:notesSz cx="6858000" cy="9144000"/>
  <p:defaultTextStyle>
    <a:defPPr>
      <a:defRPr lang="en-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9"/>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258A-4090-4840-8E31-3C4A5B415FE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LT"/>
          </a:p>
        </p:txBody>
      </p:sp>
      <p:sp>
        <p:nvSpPr>
          <p:cNvPr id="3" name="Subtitle 2">
            <a:extLst>
              <a:ext uri="{FF2B5EF4-FFF2-40B4-BE49-F238E27FC236}">
                <a16:creationId xmlns:a16="http://schemas.microsoft.com/office/drawing/2014/main" id="{C474D539-D718-0A46-A138-CE24F10FDC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LT"/>
          </a:p>
        </p:txBody>
      </p:sp>
      <p:sp>
        <p:nvSpPr>
          <p:cNvPr id="4" name="Date Placeholder 3">
            <a:extLst>
              <a:ext uri="{FF2B5EF4-FFF2-40B4-BE49-F238E27FC236}">
                <a16:creationId xmlns:a16="http://schemas.microsoft.com/office/drawing/2014/main" id="{1094716B-A093-E049-AE09-88417ECE8597}"/>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5FCC66C6-3AF7-C444-8590-AFED821BBD4D}"/>
              </a:ext>
            </a:extLst>
          </p:cNvPr>
          <p:cNvSpPr>
            <a:spLocks noGrp="1"/>
          </p:cNvSpPr>
          <p:nvPr>
            <p:ph type="ftr" sz="quarter" idx="11"/>
          </p:nvPr>
        </p:nvSpPr>
        <p:spPr/>
        <p:txBody>
          <a:bodyPr/>
          <a:lstStyle/>
          <a:p>
            <a:endParaRPr lang="en-LT"/>
          </a:p>
        </p:txBody>
      </p:sp>
      <p:sp>
        <p:nvSpPr>
          <p:cNvPr id="6" name="Slide Number Placeholder 5">
            <a:extLst>
              <a:ext uri="{FF2B5EF4-FFF2-40B4-BE49-F238E27FC236}">
                <a16:creationId xmlns:a16="http://schemas.microsoft.com/office/drawing/2014/main" id="{5D00F9C4-9A25-EA4F-927D-A1EC8F12760A}"/>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3313590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172F-C526-B84F-A1A6-9443DBE5106E}"/>
              </a:ext>
            </a:extLst>
          </p:cNvPr>
          <p:cNvSpPr>
            <a:spLocks noGrp="1"/>
          </p:cNvSpPr>
          <p:nvPr>
            <p:ph type="title"/>
          </p:nvPr>
        </p:nvSpPr>
        <p:spPr/>
        <p:txBody>
          <a:bodyPr/>
          <a:lstStyle/>
          <a:p>
            <a:r>
              <a:rPr lang="en-GB"/>
              <a:t>Click to edit Master title style</a:t>
            </a:r>
            <a:endParaRPr lang="en-LT"/>
          </a:p>
        </p:txBody>
      </p:sp>
      <p:sp>
        <p:nvSpPr>
          <p:cNvPr id="3" name="Vertical Text Placeholder 2">
            <a:extLst>
              <a:ext uri="{FF2B5EF4-FFF2-40B4-BE49-F238E27FC236}">
                <a16:creationId xmlns:a16="http://schemas.microsoft.com/office/drawing/2014/main" id="{F517380A-7030-7240-8E3E-C77F8E8310E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Date Placeholder 3">
            <a:extLst>
              <a:ext uri="{FF2B5EF4-FFF2-40B4-BE49-F238E27FC236}">
                <a16:creationId xmlns:a16="http://schemas.microsoft.com/office/drawing/2014/main" id="{28C4EFC8-8637-B84F-9BB3-E016699EB618}"/>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3838E6A3-9D30-064D-AAC4-ED8FEC88E34B}"/>
              </a:ext>
            </a:extLst>
          </p:cNvPr>
          <p:cNvSpPr>
            <a:spLocks noGrp="1"/>
          </p:cNvSpPr>
          <p:nvPr>
            <p:ph type="ftr" sz="quarter" idx="11"/>
          </p:nvPr>
        </p:nvSpPr>
        <p:spPr/>
        <p:txBody>
          <a:bodyPr/>
          <a:lstStyle/>
          <a:p>
            <a:endParaRPr lang="en-LT"/>
          </a:p>
        </p:txBody>
      </p:sp>
      <p:sp>
        <p:nvSpPr>
          <p:cNvPr id="6" name="Slide Number Placeholder 5">
            <a:extLst>
              <a:ext uri="{FF2B5EF4-FFF2-40B4-BE49-F238E27FC236}">
                <a16:creationId xmlns:a16="http://schemas.microsoft.com/office/drawing/2014/main" id="{E296051F-3464-9744-9738-99AC20EE931E}"/>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160907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7045D2-A707-7A47-991E-E82F467B5CA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LT"/>
          </a:p>
        </p:txBody>
      </p:sp>
      <p:sp>
        <p:nvSpPr>
          <p:cNvPr id="3" name="Vertical Text Placeholder 2">
            <a:extLst>
              <a:ext uri="{FF2B5EF4-FFF2-40B4-BE49-F238E27FC236}">
                <a16:creationId xmlns:a16="http://schemas.microsoft.com/office/drawing/2014/main" id="{05764044-F9F5-4E4B-A5B0-14583C0047A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Date Placeholder 3">
            <a:extLst>
              <a:ext uri="{FF2B5EF4-FFF2-40B4-BE49-F238E27FC236}">
                <a16:creationId xmlns:a16="http://schemas.microsoft.com/office/drawing/2014/main" id="{C5379D00-01C3-F34D-BBAA-0522A5A63C5C}"/>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EB574F12-A250-4C49-9727-79BA03218589}"/>
              </a:ext>
            </a:extLst>
          </p:cNvPr>
          <p:cNvSpPr>
            <a:spLocks noGrp="1"/>
          </p:cNvSpPr>
          <p:nvPr>
            <p:ph type="ftr" sz="quarter" idx="11"/>
          </p:nvPr>
        </p:nvSpPr>
        <p:spPr/>
        <p:txBody>
          <a:bodyPr/>
          <a:lstStyle/>
          <a:p>
            <a:endParaRPr lang="en-LT"/>
          </a:p>
        </p:txBody>
      </p:sp>
      <p:sp>
        <p:nvSpPr>
          <p:cNvPr id="6" name="Slide Number Placeholder 5">
            <a:extLst>
              <a:ext uri="{FF2B5EF4-FFF2-40B4-BE49-F238E27FC236}">
                <a16:creationId xmlns:a16="http://schemas.microsoft.com/office/drawing/2014/main" id="{9BF227EE-FE53-D84C-A800-6D559B43E7F1}"/>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3730389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CBDCC-8587-C748-AA95-CB6CEE1A0EE1}"/>
              </a:ext>
            </a:extLst>
          </p:cNvPr>
          <p:cNvSpPr>
            <a:spLocks noGrp="1"/>
          </p:cNvSpPr>
          <p:nvPr>
            <p:ph type="title"/>
          </p:nvPr>
        </p:nvSpPr>
        <p:spPr/>
        <p:txBody>
          <a:bodyPr/>
          <a:lstStyle/>
          <a:p>
            <a:r>
              <a:rPr lang="en-GB"/>
              <a:t>Click to edit Master title style</a:t>
            </a:r>
            <a:endParaRPr lang="en-LT"/>
          </a:p>
        </p:txBody>
      </p:sp>
      <p:sp>
        <p:nvSpPr>
          <p:cNvPr id="3" name="Content Placeholder 2">
            <a:extLst>
              <a:ext uri="{FF2B5EF4-FFF2-40B4-BE49-F238E27FC236}">
                <a16:creationId xmlns:a16="http://schemas.microsoft.com/office/drawing/2014/main" id="{16F63A0F-492B-2B4D-AEF5-B862E4F752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Date Placeholder 3">
            <a:extLst>
              <a:ext uri="{FF2B5EF4-FFF2-40B4-BE49-F238E27FC236}">
                <a16:creationId xmlns:a16="http://schemas.microsoft.com/office/drawing/2014/main" id="{EA6AF9B8-B1CF-1A49-B555-05885442B16F}"/>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8674E111-0B52-C942-A50F-7F08E1BF2B45}"/>
              </a:ext>
            </a:extLst>
          </p:cNvPr>
          <p:cNvSpPr>
            <a:spLocks noGrp="1"/>
          </p:cNvSpPr>
          <p:nvPr>
            <p:ph type="ftr" sz="quarter" idx="11"/>
          </p:nvPr>
        </p:nvSpPr>
        <p:spPr/>
        <p:txBody>
          <a:bodyPr/>
          <a:lstStyle/>
          <a:p>
            <a:endParaRPr lang="en-LT"/>
          </a:p>
        </p:txBody>
      </p:sp>
      <p:sp>
        <p:nvSpPr>
          <p:cNvPr id="6" name="Slide Number Placeholder 5">
            <a:extLst>
              <a:ext uri="{FF2B5EF4-FFF2-40B4-BE49-F238E27FC236}">
                <a16:creationId xmlns:a16="http://schemas.microsoft.com/office/drawing/2014/main" id="{93CE8897-AA32-A848-A410-631D95FA654A}"/>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159781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AA2EA-08F3-C84D-A3A1-8313F107BF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LT"/>
          </a:p>
        </p:txBody>
      </p:sp>
      <p:sp>
        <p:nvSpPr>
          <p:cNvPr id="3" name="Text Placeholder 2">
            <a:extLst>
              <a:ext uri="{FF2B5EF4-FFF2-40B4-BE49-F238E27FC236}">
                <a16:creationId xmlns:a16="http://schemas.microsoft.com/office/drawing/2014/main" id="{2BA830EE-4F9C-EE42-8F59-EF796AA79B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C9AA484-B994-1F42-9E2D-183F20D6A075}"/>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8EE778F8-FFFF-EB40-8794-1249362EDDEE}"/>
              </a:ext>
            </a:extLst>
          </p:cNvPr>
          <p:cNvSpPr>
            <a:spLocks noGrp="1"/>
          </p:cNvSpPr>
          <p:nvPr>
            <p:ph type="ftr" sz="quarter" idx="11"/>
          </p:nvPr>
        </p:nvSpPr>
        <p:spPr/>
        <p:txBody>
          <a:bodyPr/>
          <a:lstStyle/>
          <a:p>
            <a:endParaRPr lang="en-LT"/>
          </a:p>
        </p:txBody>
      </p:sp>
      <p:sp>
        <p:nvSpPr>
          <p:cNvPr id="6" name="Slide Number Placeholder 5">
            <a:extLst>
              <a:ext uri="{FF2B5EF4-FFF2-40B4-BE49-F238E27FC236}">
                <a16:creationId xmlns:a16="http://schemas.microsoft.com/office/drawing/2014/main" id="{48259167-8F08-DC4A-9746-13CB723D94F2}"/>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219329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23076-F902-E14C-A5DA-486781B79B79}"/>
              </a:ext>
            </a:extLst>
          </p:cNvPr>
          <p:cNvSpPr>
            <a:spLocks noGrp="1"/>
          </p:cNvSpPr>
          <p:nvPr>
            <p:ph type="title"/>
          </p:nvPr>
        </p:nvSpPr>
        <p:spPr/>
        <p:txBody>
          <a:bodyPr/>
          <a:lstStyle/>
          <a:p>
            <a:r>
              <a:rPr lang="en-GB"/>
              <a:t>Click to edit Master title style</a:t>
            </a:r>
            <a:endParaRPr lang="en-LT"/>
          </a:p>
        </p:txBody>
      </p:sp>
      <p:sp>
        <p:nvSpPr>
          <p:cNvPr id="3" name="Content Placeholder 2">
            <a:extLst>
              <a:ext uri="{FF2B5EF4-FFF2-40B4-BE49-F238E27FC236}">
                <a16:creationId xmlns:a16="http://schemas.microsoft.com/office/drawing/2014/main" id="{C15FEDB3-849C-764C-A625-7420F1CD044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Content Placeholder 3">
            <a:extLst>
              <a:ext uri="{FF2B5EF4-FFF2-40B4-BE49-F238E27FC236}">
                <a16:creationId xmlns:a16="http://schemas.microsoft.com/office/drawing/2014/main" id="{7058FA2E-7374-4F4A-B902-CA600E387F3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5" name="Date Placeholder 4">
            <a:extLst>
              <a:ext uri="{FF2B5EF4-FFF2-40B4-BE49-F238E27FC236}">
                <a16:creationId xmlns:a16="http://schemas.microsoft.com/office/drawing/2014/main" id="{845C5FC6-3154-AE49-97D4-AD2592A6071C}"/>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6" name="Footer Placeholder 5">
            <a:extLst>
              <a:ext uri="{FF2B5EF4-FFF2-40B4-BE49-F238E27FC236}">
                <a16:creationId xmlns:a16="http://schemas.microsoft.com/office/drawing/2014/main" id="{A6CD4294-0CA3-F94C-A4FA-546E4F095EF0}"/>
              </a:ext>
            </a:extLst>
          </p:cNvPr>
          <p:cNvSpPr>
            <a:spLocks noGrp="1"/>
          </p:cNvSpPr>
          <p:nvPr>
            <p:ph type="ftr" sz="quarter" idx="11"/>
          </p:nvPr>
        </p:nvSpPr>
        <p:spPr/>
        <p:txBody>
          <a:bodyPr/>
          <a:lstStyle/>
          <a:p>
            <a:endParaRPr lang="en-LT"/>
          </a:p>
        </p:txBody>
      </p:sp>
      <p:sp>
        <p:nvSpPr>
          <p:cNvPr id="7" name="Slide Number Placeholder 6">
            <a:extLst>
              <a:ext uri="{FF2B5EF4-FFF2-40B4-BE49-F238E27FC236}">
                <a16:creationId xmlns:a16="http://schemas.microsoft.com/office/drawing/2014/main" id="{9F368B07-46FC-A247-8164-7B8998CC7981}"/>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220138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0DDE0-CEFC-5942-8FB4-BD4976B96D22}"/>
              </a:ext>
            </a:extLst>
          </p:cNvPr>
          <p:cNvSpPr>
            <a:spLocks noGrp="1"/>
          </p:cNvSpPr>
          <p:nvPr>
            <p:ph type="title"/>
          </p:nvPr>
        </p:nvSpPr>
        <p:spPr>
          <a:xfrm>
            <a:off x="839788" y="365125"/>
            <a:ext cx="10515600" cy="1325563"/>
          </a:xfrm>
        </p:spPr>
        <p:txBody>
          <a:bodyPr/>
          <a:lstStyle/>
          <a:p>
            <a:r>
              <a:rPr lang="en-GB"/>
              <a:t>Click to edit Master title style</a:t>
            </a:r>
            <a:endParaRPr lang="en-LT"/>
          </a:p>
        </p:txBody>
      </p:sp>
      <p:sp>
        <p:nvSpPr>
          <p:cNvPr id="3" name="Text Placeholder 2">
            <a:extLst>
              <a:ext uri="{FF2B5EF4-FFF2-40B4-BE49-F238E27FC236}">
                <a16:creationId xmlns:a16="http://schemas.microsoft.com/office/drawing/2014/main" id="{88484FD0-EBB3-974E-A5E5-B26BED4065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4E7C64-2374-9A45-A67F-AE16F32AD9B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5" name="Text Placeholder 4">
            <a:extLst>
              <a:ext uri="{FF2B5EF4-FFF2-40B4-BE49-F238E27FC236}">
                <a16:creationId xmlns:a16="http://schemas.microsoft.com/office/drawing/2014/main" id="{1B6C4973-5C2C-6841-8CE0-4367627CA4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6822071-BD1A-5E42-BBC6-68B5A3F521B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7" name="Date Placeholder 6">
            <a:extLst>
              <a:ext uri="{FF2B5EF4-FFF2-40B4-BE49-F238E27FC236}">
                <a16:creationId xmlns:a16="http://schemas.microsoft.com/office/drawing/2014/main" id="{77C3FC94-AAC8-5A47-A238-0BDCC4A9EAEB}"/>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8" name="Footer Placeholder 7">
            <a:extLst>
              <a:ext uri="{FF2B5EF4-FFF2-40B4-BE49-F238E27FC236}">
                <a16:creationId xmlns:a16="http://schemas.microsoft.com/office/drawing/2014/main" id="{BCED8588-585A-6542-9A49-4D765A8100EE}"/>
              </a:ext>
            </a:extLst>
          </p:cNvPr>
          <p:cNvSpPr>
            <a:spLocks noGrp="1"/>
          </p:cNvSpPr>
          <p:nvPr>
            <p:ph type="ftr" sz="quarter" idx="11"/>
          </p:nvPr>
        </p:nvSpPr>
        <p:spPr/>
        <p:txBody>
          <a:bodyPr/>
          <a:lstStyle/>
          <a:p>
            <a:endParaRPr lang="en-LT"/>
          </a:p>
        </p:txBody>
      </p:sp>
      <p:sp>
        <p:nvSpPr>
          <p:cNvPr id="9" name="Slide Number Placeholder 8">
            <a:extLst>
              <a:ext uri="{FF2B5EF4-FFF2-40B4-BE49-F238E27FC236}">
                <a16:creationId xmlns:a16="http://schemas.microsoft.com/office/drawing/2014/main" id="{2755B7AF-9A0A-EC45-B7E2-C4B24FB43C8D}"/>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170491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DD39-C299-0646-94E8-9E3474611904}"/>
              </a:ext>
            </a:extLst>
          </p:cNvPr>
          <p:cNvSpPr>
            <a:spLocks noGrp="1"/>
          </p:cNvSpPr>
          <p:nvPr>
            <p:ph type="title"/>
          </p:nvPr>
        </p:nvSpPr>
        <p:spPr/>
        <p:txBody>
          <a:bodyPr/>
          <a:lstStyle/>
          <a:p>
            <a:r>
              <a:rPr lang="en-GB"/>
              <a:t>Click to edit Master title style</a:t>
            </a:r>
            <a:endParaRPr lang="en-LT"/>
          </a:p>
        </p:txBody>
      </p:sp>
      <p:sp>
        <p:nvSpPr>
          <p:cNvPr id="3" name="Date Placeholder 2">
            <a:extLst>
              <a:ext uri="{FF2B5EF4-FFF2-40B4-BE49-F238E27FC236}">
                <a16:creationId xmlns:a16="http://schemas.microsoft.com/office/drawing/2014/main" id="{02B6D031-7DF8-FA4E-88DD-866B9DFB3BBC}"/>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4" name="Footer Placeholder 3">
            <a:extLst>
              <a:ext uri="{FF2B5EF4-FFF2-40B4-BE49-F238E27FC236}">
                <a16:creationId xmlns:a16="http://schemas.microsoft.com/office/drawing/2014/main" id="{9CBCBFD0-9566-7140-8176-0332AE9E08EA}"/>
              </a:ext>
            </a:extLst>
          </p:cNvPr>
          <p:cNvSpPr>
            <a:spLocks noGrp="1"/>
          </p:cNvSpPr>
          <p:nvPr>
            <p:ph type="ftr" sz="quarter" idx="11"/>
          </p:nvPr>
        </p:nvSpPr>
        <p:spPr/>
        <p:txBody>
          <a:bodyPr/>
          <a:lstStyle/>
          <a:p>
            <a:endParaRPr lang="en-LT"/>
          </a:p>
        </p:txBody>
      </p:sp>
      <p:sp>
        <p:nvSpPr>
          <p:cNvPr id="5" name="Slide Number Placeholder 4">
            <a:extLst>
              <a:ext uri="{FF2B5EF4-FFF2-40B4-BE49-F238E27FC236}">
                <a16:creationId xmlns:a16="http://schemas.microsoft.com/office/drawing/2014/main" id="{C026D8F1-93E7-9240-B909-76A5657BB01A}"/>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345287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35156E-4D88-674F-A5EB-7457E286A1D2}"/>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3" name="Footer Placeholder 2">
            <a:extLst>
              <a:ext uri="{FF2B5EF4-FFF2-40B4-BE49-F238E27FC236}">
                <a16:creationId xmlns:a16="http://schemas.microsoft.com/office/drawing/2014/main" id="{3DA1E085-CAD7-1542-BB98-CF438AD80F5C}"/>
              </a:ext>
            </a:extLst>
          </p:cNvPr>
          <p:cNvSpPr>
            <a:spLocks noGrp="1"/>
          </p:cNvSpPr>
          <p:nvPr>
            <p:ph type="ftr" sz="quarter" idx="11"/>
          </p:nvPr>
        </p:nvSpPr>
        <p:spPr/>
        <p:txBody>
          <a:bodyPr/>
          <a:lstStyle/>
          <a:p>
            <a:endParaRPr lang="en-LT"/>
          </a:p>
        </p:txBody>
      </p:sp>
      <p:sp>
        <p:nvSpPr>
          <p:cNvPr id="4" name="Slide Number Placeholder 3">
            <a:extLst>
              <a:ext uri="{FF2B5EF4-FFF2-40B4-BE49-F238E27FC236}">
                <a16:creationId xmlns:a16="http://schemas.microsoft.com/office/drawing/2014/main" id="{65F1871B-7591-584A-8E7B-FEC95E51E988}"/>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4004388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F9513-CD2E-C041-8C3A-0ECA94E5123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T"/>
          </a:p>
        </p:txBody>
      </p:sp>
      <p:sp>
        <p:nvSpPr>
          <p:cNvPr id="3" name="Content Placeholder 2">
            <a:extLst>
              <a:ext uri="{FF2B5EF4-FFF2-40B4-BE49-F238E27FC236}">
                <a16:creationId xmlns:a16="http://schemas.microsoft.com/office/drawing/2014/main" id="{30657DCA-18C4-634A-9AF7-D809D92706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Text Placeholder 3">
            <a:extLst>
              <a:ext uri="{FF2B5EF4-FFF2-40B4-BE49-F238E27FC236}">
                <a16:creationId xmlns:a16="http://schemas.microsoft.com/office/drawing/2014/main" id="{C1FE3B34-62B2-B14C-80EA-93C1DF2192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10C6191-697C-F24B-9B70-FB1B4EF9CE7B}"/>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6" name="Footer Placeholder 5">
            <a:extLst>
              <a:ext uri="{FF2B5EF4-FFF2-40B4-BE49-F238E27FC236}">
                <a16:creationId xmlns:a16="http://schemas.microsoft.com/office/drawing/2014/main" id="{566A1335-3E2F-BD4C-8654-5E7173FF513C}"/>
              </a:ext>
            </a:extLst>
          </p:cNvPr>
          <p:cNvSpPr>
            <a:spLocks noGrp="1"/>
          </p:cNvSpPr>
          <p:nvPr>
            <p:ph type="ftr" sz="quarter" idx="11"/>
          </p:nvPr>
        </p:nvSpPr>
        <p:spPr/>
        <p:txBody>
          <a:bodyPr/>
          <a:lstStyle/>
          <a:p>
            <a:endParaRPr lang="en-LT"/>
          </a:p>
        </p:txBody>
      </p:sp>
      <p:sp>
        <p:nvSpPr>
          <p:cNvPr id="7" name="Slide Number Placeholder 6">
            <a:extLst>
              <a:ext uri="{FF2B5EF4-FFF2-40B4-BE49-F238E27FC236}">
                <a16:creationId xmlns:a16="http://schemas.microsoft.com/office/drawing/2014/main" id="{B911FE51-8A9F-394E-A99C-14F3DDE19E5E}"/>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127408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452E-9EA0-114B-96C9-E801AFDDECF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T"/>
          </a:p>
        </p:txBody>
      </p:sp>
      <p:sp>
        <p:nvSpPr>
          <p:cNvPr id="3" name="Picture Placeholder 2">
            <a:extLst>
              <a:ext uri="{FF2B5EF4-FFF2-40B4-BE49-F238E27FC236}">
                <a16:creationId xmlns:a16="http://schemas.microsoft.com/office/drawing/2014/main" id="{1ECFD68D-7170-B84D-A4E8-DF8D7242AE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T"/>
          </a:p>
        </p:txBody>
      </p:sp>
      <p:sp>
        <p:nvSpPr>
          <p:cNvPr id="4" name="Text Placeholder 3">
            <a:extLst>
              <a:ext uri="{FF2B5EF4-FFF2-40B4-BE49-F238E27FC236}">
                <a16:creationId xmlns:a16="http://schemas.microsoft.com/office/drawing/2014/main" id="{4E9FB8ED-052C-764B-B952-4BEC7C321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6A9BC5-C616-E145-B55E-6B93BA06CFBF}"/>
              </a:ext>
            </a:extLst>
          </p:cNvPr>
          <p:cNvSpPr>
            <a:spLocks noGrp="1"/>
          </p:cNvSpPr>
          <p:nvPr>
            <p:ph type="dt" sz="half" idx="10"/>
          </p:nvPr>
        </p:nvSpPr>
        <p:spPr/>
        <p:txBody>
          <a:bodyPr/>
          <a:lstStyle/>
          <a:p>
            <a:fld id="{82A9C94A-81FE-444A-947B-0D725BD39F2F}" type="datetimeFigureOut">
              <a:rPr lang="en-LT" smtClean="0"/>
              <a:t>2021-09-15</a:t>
            </a:fld>
            <a:endParaRPr lang="en-LT"/>
          </a:p>
        </p:txBody>
      </p:sp>
      <p:sp>
        <p:nvSpPr>
          <p:cNvPr id="6" name="Footer Placeholder 5">
            <a:extLst>
              <a:ext uri="{FF2B5EF4-FFF2-40B4-BE49-F238E27FC236}">
                <a16:creationId xmlns:a16="http://schemas.microsoft.com/office/drawing/2014/main" id="{944198C6-E079-494C-B0BE-5CFAFFAF4F69}"/>
              </a:ext>
            </a:extLst>
          </p:cNvPr>
          <p:cNvSpPr>
            <a:spLocks noGrp="1"/>
          </p:cNvSpPr>
          <p:nvPr>
            <p:ph type="ftr" sz="quarter" idx="11"/>
          </p:nvPr>
        </p:nvSpPr>
        <p:spPr/>
        <p:txBody>
          <a:bodyPr/>
          <a:lstStyle/>
          <a:p>
            <a:endParaRPr lang="en-LT"/>
          </a:p>
        </p:txBody>
      </p:sp>
      <p:sp>
        <p:nvSpPr>
          <p:cNvPr id="7" name="Slide Number Placeholder 6">
            <a:extLst>
              <a:ext uri="{FF2B5EF4-FFF2-40B4-BE49-F238E27FC236}">
                <a16:creationId xmlns:a16="http://schemas.microsoft.com/office/drawing/2014/main" id="{059008FD-BCA2-4B4A-9455-F342B1DB3E75}"/>
              </a:ext>
            </a:extLst>
          </p:cNvPr>
          <p:cNvSpPr>
            <a:spLocks noGrp="1"/>
          </p:cNvSpPr>
          <p:nvPr>
            <p:ph type="sldNum" sz="quarter" idx="12"/>
          </p:nvPr>
        </p:nvSpPr>
        <p:spPr/>
        <p:txBody>
          <a:bodyPr/>
          <a:lstStyle/>
          <a:p>
            <a:fld id="{09FA627C-2458-984B-86CD-96EFA21E6A17}" type="slidenum">
              <a:rPr lang="en-LT" smtClean="0"/>
              <a:t>‹#›</a:t>
            </a:fld>
            <a:endParaRPr lang="en-LT"/>
          </a:p>
        </p:txBody>
      </p:sp>
    </p:spTree>
    <p:extLst>
      <p:ext uri="{BB962C8B-B14F-4D97-AF65-F5344CB8AC3E}">
        <p14:creationId xmlns:p14="http://schemas.microsoft.com/office/powerpoint/2010/main" val="13896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D8C42D-86BB-BA46-9E21-DABAA0F7E0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LT"/>
          </a:p>
        </p:txBody>
      </p:sp>
      <p:sp>
        <p:nvSpPr>
          <p:cNvPr id="3" name="Text Placeholder 2">
            <a:extLst>
              <a:ext uri="{FF2B5EF4-FFF2-40B4-BE49-F238E27FC236}">
                <a16:creationId xmlns:a16="http://schemas.microsoft.com/office/drawing/2014/main" id="{B9559AC1-60B3-DC48-884F-13F75991F4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4" name="Date Placeholder 3">
            <a:extLst>
              <a:ext uri="{FF2B5EF4-FFF2-40B4-BE49-F238E27FC236}">
                <a16:creationId xmlns:a16="http://schemas.microsoft.com/office/drawing/2014/main" id="{9B5D27F2-3329-B442-B280-14A98B1CB3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9C94A-81FE-444A-947B-0D725BD39F2F}" type="datetimeFigureOut">
              <a:rPr lang="en-LT" smtClean="0"/>
              <a:t>2021-09-15</a:t>
            </a:fld>
            <a:endParaRPr lang="en-LT"/>
          </a:p>
        </p:txBody>
      </p:sp>
      <p:sp>
        <p:nvSpPr>
          <p:cNvPr id="5" name="Footer Placeholder 4">
            <a:extLst>
              <a:ext uri="{FF2B5EF4-FFF2-40B4-BE49-F238E27FC236}">
                <a16:creationId xmlns:a16="http://schemas.microsoft.com/office/drawing/2014/main" id="{38B60633-227E-4F48-8559-69FEFC8FD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T"/>
          </a:p>
        </p:txBody>
      </p:sp>
      <p:sp>
        <p:nvSpPr>
          <p:cNvPr id="6" name="Slide Number Placeholder 5">
            <a:extLst>
              <a:ext uri="{FF2B5EF4-FFF2-40B4-BE49-F238E27FC236}">
                <a16:creationId xmlns:a16="http://schemas.microsoft.com/office/drawing/2014/main" id="{2EF03B7D-A84E-DC41-913D-E2974780E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A627C-2458-984B-86CD-96EFA21E6A17}" type="slidenum">
              <a:rPr lang="en-LT" smtClean="0"/>
              <a:t>‹#›</a:t>
            </a:fld>
            <a:endParaRPr lang="en-LT"/>
          </a:p>
        </p:txBody>
      </p:sp>
    </p:spTree>
    <p:extLst>
      <p:ext uri="{BB962C8B-B14F-4D97-AF65-F5344CB8AC3E}">
        <p14:creationId xmlns:p14="http://schemas.microsoft.com/office/powerpoint/2010/main" val="323586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98F08-1C22-FA4F-BA90-DA6696BE656D}"/>
              </a:ext>
            </a:extLst>
          </p:cNvPr>
          <p:cNvSpPr>
            <a:spLocks noGrp="1"/>
          </p:cNvSpPr>
          <p:nvPr>
            <p:ph type="ctrTitle"/>
          </p:nvPr>
        </p:nvSpPr>
        <p:spPr/>
        <p:txBody>
          <a:bodyPr>
            <a:noAutofit/>
          </a:bodyPr>
          <a:lstStyle/>
          <a:p>
            <a:r>
              <a:rPr lang="lt-LT" sz="3200" b="1" dirty="0"/>
              <a:t>Projektas ,,Šokis mokykloje“.</a:t>
            </a:r>
            <a:br>
              <a:rPr lang="lt-LT" sz="3200" b="1" dirty="0"/>
            </a:br>
            <a:r>
              <a:rPr lang="lt-LT" sz="3200" b="1" dirty="0"/>
              <a:t>Seminaras - konsultacija abiturientams ir jų mokytojams prieš apsisprendžiant ir pasirenkant vykdyti menų (šokio) brandos egzaminą.</a:t>
            </a:r>
            <a:endParaRPr lang="en-LT" sz="3200" b="1" dirty="0"/>
          </a:p>
        </p:txBody>
      </p:sp>
      <p:sp>
        <p:nvSpPr>
          <p:cNvPr id="3" name="Subtitle 2">
            <a:extLst>
              <a:ext uri="{FF2B5EF4-FFF2-40B4-BE49-F238E27FC236}">
                <a16:creationId xmlns:a16="http://schemas.microsoft.com/office/drawing/2014/main" id="{7D48B3D3-051B-6849-9252-AEDE7A46204B}"/>
              </a:ext>
            </a:extLst>
          </p:cNvPr>
          <p:cNvSpPr>
            <a:spLocks noGrp="1"/>
          </p:cNvSpPr>
          <p:nvPr>
            <p:ph type="subTitle" idx="1"/>
          </p:nvPr>
        </p:nvSpPr>
        <p:spPr/>
        <p:txBody>
          <a:bodyPr>
            <a:normAutofit/>
          </a:bodyPr>
          <a:lstStyle/>
          <a:p>
            <a:endParaRPr lang="en-GB" dirty="0"/>
          </a:p>
          <a:p>
            <a:r>
              <a:rPr lang="en-GB" sz="1800" dirty="0" err="1"/>
              <a:t>Šokio</a:t>
            </a:r>
            <a:r>
              <a:rPr lang="en-GB" sz="1800" dirty="0"/>
              <a:t> m</a:t>
            </a:r>
            <a:r>
              <a:rPr lang="en-LT" sz="1800" dirty="0"/>
              <a:t>okytoja ekspertė Agnė Rickevičienė</a:t>
            </a:r>
          </a:p>
          <a:p>
            <a:r>
              <a:rPr lang="en-LT" sz="1800" dirty="0"/>
              <a:t>2021-09-08</a:t>
            </a:r>
          </a:p>
          <a:p>
            <a:endParaRPr lang="en-LT" dirty="0"/>
          </a:p>
        </p:txBody>
      </p:sp>
    </p:spTree>
    <p:extLst>
      <p:ext uri="{BB962C8B-B14F-4D97-AF65-F5344CB8AC3E}">
        <p14:creationId xmlns:p14="http://schemas.microsoft.com/office/powerpoint/2010/main" val="2850438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3108-C6B6-8848-B27D-AD4414950A68}"/>
              </a:ext>
            </a:extLst>
          </p:cNvPr>
          <p:cNvSpPr>
            <a:spLocks noGrp="1"/>
          </p:cNvSpPr>
          <p:nvPr>
            <p:ph type="title"/>
          </p:nvPr>
        </p:nvSpPr>
        <p:spPr/>
        <p:txBody>
          <a:bodyPr>
            <a:normAutofit/>
          </a:bodyPr>
          <a:lstStyle/>
          <a:p>
            <a:r>
              <a:rPr lang="lt-LT" sz="2400" dirty="0"/>
              <a:t>I. Šokio kompozicijos sukūrimo vertinimo kriterijai pagal požymius.</a:t>
            </a:r>
            <a:endParaRPr lang="en-LT" sz="2400" dirty="0"/>
          </a:p>
        </p:txBody>
      </p:sp>
      <p:graphicFrame>
        <p:nvGraphicFramePr>
          <p:cNvPr id="4" name="Table 4">
            <a:extLst>
              <a:ext uri="{FF2B5EF4-FFF2-40B4-BE49-F238E27FC236}">
                <a16:creationId xmlns:a16="http://schemas.microsoft.com/office/drawing/2014/main" id="{1C03D4C6-01D2-664A-ABCF-D3F9AEBB78B7}"/>
              </a:ext>
            </a:extLst>
          </p:cNvPr>
          <p:cNvGraphicFramePr>
            <a:graphicFrameLocks noGrp="1"/>
          </p:cNvGraphicFramePr>
          <p:nvPr>
            <p:ph idx="1"/>
            <p:extLst>
              <p:ext uri="{D42A27DB-BD31-4B8C-83A1-F6EECF244321}">
                <p14:modId xmlns:p14="http://schemas.microsoft.com/office/powerpoint/2010/main" val="3733752588"/>
              </p:ext>
            </p:extLst>
          </p:nvPr>
        </p:nvGraphicFramePr>
        <p:xfrm>
          <a:off x="838200" y="1825625"/>
          <a:ext cx="10515597" cy="3022600"/>
        </p:xfrm>
        <a:graphic>
          <a:graphicData uri="http://schemas.openxmlformats.org/drawingml/2006/table">
            <a:tbl>
              <a:tblPr bandRow="1">
                <a:tableStyleId>{5C22544A-7EE6-4342-B048-85BDC9FD1C3A}</a:tableStyleId>
              </a:tblPr>
              <a:tblGrid>
                <a:gridCol w="3505199">
                  <a:extLst>
                    <a:ext uri="{9D8B030D-6E8A-4147-A177-3AD203B41FA5}">
                      <a16:colId xmlns:a16="http://schemas.microsoft.com/office/drawing/2014/main" val="1983381001"/>
                    </a:ext>
                  </a:extLst>
                </a:gridCol>
                <a:gridCol w="3505199">
                  <a:extLst>
                    <a:ext uri="{9D8B030D-6E8A-4147-A177-3AD203B41FA5}">
                      <a16:colId xmlns:a16="http://schemas.microsoft.com/office/drawing/2014/main" val="771605783"/>
                    </a:ext>
                  </a:extLst>
                </a:gridCol>
                <a:gridCol w="3505199">
                  <a:extLst>
                    <a:ext uri="{9D8B030D-6E8A-4147-A177-3AD203B41FA5}">
                      <a16:colId xmlns:a16="http://schemas.microsoft.com/office/drawing/2014/main" val="2379548086"/>
                    </a:ext>
                  </a:extLst>
                </a:gridCol>
              </a:tblGrid>
              <a:tr h="370840">
                <a:tc>
                  <a:txBody>
                    <a:bodyPr/>
                    <a:lstStyle/>
                    <a:p>
                      <a:r>
                        <a:rPr lang="lt-LT" sz="1200" kern="1200" dirty="0">
                          <a:solidFill>
                            <a:schemeClr val="dk1"/>
                          </a:solidFill>
                          <a:effectLst/>
                          <a:latin typeface="+mn-lt"/>
                          <a:ea typeface="+mn-ea"/>
                          <a:cs typeface="+mn-cs"/>
                        </a:rPr>
                        <a:t>5. Šokio dinamikos raiška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Sklandžiai keičiamos ir derinamos judesio jėgos kokybės (naudojami platūs ir siauri, dideli ir maži, ir kt. judesiai).</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8711489"/>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Perteikiamos judesio jėgos kokybės, bet jos nederinamos, nejungiamos tarpusavyje (naudojami tik vidutinio stiprumo ir dydžio judesiai).</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9925386"/>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Judesio kokybės neperteikiamos, judesiai vienodai mažos amplitudės, neišbaigti, buitiniai.</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2490207"/>
                  </a:ext>
                </a:extLst>
              </a:tr>
              <a:tr h="370840">
                <a:tc>
                  <a:txBody>
                    <a:bodyPr/>
                    <a:lstStyle/>
                    <a:p>
                      <a:r>
                        <a:rPr lang="lt-LT" sz="1200" kern="1200" dirty="0">
                          <a:solidFill>
                            <a:schemeClr val="dk1"/>
                          </a:solidFill>
                          <a:effectLst/>
                          <a:latin typeface="+mn-lt"/>
                          <a:ea typeface="+mn-ea"/>
                          <a:cs typeface="+mn-cs"/>
                        </a:rPr>
                        <a:t>6. Vizualinių priemonių naudojimas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Kostiumai, scenografija ar jų detalės parinkti tikslingai ir yra tinkami šokio idėjos raiškai.</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557022"/>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Kostiumai, scenografija ir jų detalės neparinkti arba parinkti, tačiau jų tikslas ir paskirtis neaiškūs.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6233928"/>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lt-LT" sz="1800" b="1" kern="1200" dirty="0">
                          <a:solidFill>
                            <a:schemeClr val="dk1"/>
                          </a:solidFill>
                          <a:effectLst/>
                          <a:latin typeface="+mn-lt"/>
                          <a:ea typeface="+mn-ea"/>
                          <a:cs typeface="+mn-cs"/>
                        </a:rPr>
                        <a:t>Iš viso</a:t>
                      </a:r>
                      <a:r>
                        <a:rPr lang="en-LT" sz="1200" b="1" dirty="0">
                          <a:effectLst/>
                        </a:rPr>
                        <a:t> </a:t>
                      </a:r>
                      <a:endParaRPr lang="en-LT" sz="1200"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800" b="1" dirty="0"/>
                        <a:t>15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671832"/>
                  </a:ext>
                </a:extLst>
              </a:tr>
            </a:tbl>
          </a:graphicData>
        </a:graphic>
      </p:graphicFrame>
    </p:spTree>
    <p:extLst>
      <p:ext uri="{BB962C8B-B14F-4D97-AF65-F5344CB8AC3E}">
        <p14:creationId xmlns:p14="http://schemas.microsoft.com/office/powerpoint/2010/main" val="2822169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47236-3F1D-9F4B-B46F-8E79DBFD3E50}"/>
              </a:ext>
            </a:extLst>
          </p:cNvPr>
          <p:cNvSpPr>
            <a:spLocks noGrp="1"/>
          </p:cNvSpPr>
          <p:nvPr>
            <p:ph type="title"/>
          </p:nvPr>
        </p:nvSpPr>
        <p:spPr/>
        <p:txBody>
          <a:bodyPr>
            <a:normAutofit/>
          </a:bodyPr>
          <a:lstStyle/>
          <a:p>
            <a:r>
              <a:rPr lang="en-LT" sz="2400" dirty="0"/>
              <a:t>II. </a:t>
            </a:r>
            <a:r>
              <a:rPr lang="lt-LT" sz="2400" dirty="0"/>
              <a:t>Kūrybinio darbo aprašo vertinimo kriterijai pagal požymius.</a:t>
            </a:r>
            <a:endParaRPr lang="en-LT" sz="2400" dirty="0"/>
          </a:p>
        </p:txBody>
      </p:sp>
      <p:graphicFrame>
        <p:nvGraphicFramePr>
          <p:cNvPr id="4" name="Table 4">
            <a:extLst>
              <a:ext uri="{FF2B5EF4-FFF2-40B4-BE49-F238E27FC236}">
                <a16:creationId xmlns:a16="http://schemas.microsoft.com/office/drawing/2014/main" id="{382C77E1-7ADC-6947-A7CD-D0D4FDB3D610}"/>
              </a:ext>
            </a:extLst>
          </p:cNvPr>
          <p:cNvGraphicFramePr>
            <a:graphicFrameLocks noGrp="1"/>
          </p:cNvGraphicFramePr>
          <p:nvPr>
            <p:ph idx="1"/>
            <p:extLst>
              <p:ext uri="{D42A27DB-BD31-4B8C-83A1-F6EECF244321}">
                <p14:modId xmlns:p14="http://schemas.microsoft.com/office/powerpoint/2010/main" val="2030419683"/>
              </p:ext>
            </p:extLst>
          </p:nvPr>
        </p:nvGraphicFramePr>
        <p:xfrm>
          <a:off x="838203" y="1427040"/>
          <a:ext cx="10515597" cy="4709160"/>
        </p:xfrm>
        <a:graphic>
          <a:graphicData uri="http://schemas.openxmlformats.org/drawingml/2006/table">
            <a:tbl>
              <a:tblPr bandRow="1">
                <a:tableStyleId>{5C22544A-7EE6-4342-B048-85BDC9FD1C3A}</a:tableStyleId>
              </a:tblPr>
              <a:tblGrid>
                <a:gridCol w="2819400">
                  <a:extLst>
                    <a:ext uri="{9D8B030D-6E8A-4147-A177-3AD203B41FA5}">
                      <a16:colId xmlns:a16="http://schemas.microsoft.com/office/drawing/2014/main" val="1044901573"/>
                    </a:ext>
                  </a:extLst>
                </a:gridCol>
                <a:gridCol w="6553200">
                  <a:extLst>
                    <a:ext uri="{9D8B030D-6E8A-4147-A177-3AD203B41FA5}">
                      <a16:colId xmlns:a16="http://schemas.microsoft.com/office/drawing/2014/main" val="172610480"/>
                    </a:ext>
                  </a:extLst>
                </a:gridCol>
                <a:gridCol w="1142997">
                  <a:extLst>
                    <a:ext uri="{9D8B030D-6E8A-4147-A177-3AD203B41FA5}">
                      <a16:colId xmlns:a16="http://schemas.microsoft.com/office/drawing/2014/main" val="2107058901"/>
                    </a:ext>
                  </a:extLst>
                </a:gridCol>
              </a:tblGrid>
              <a:tr h="370840">
                <a:tc>
                  <a:txBody>
                    <a:bodyPr/>
                    <a:lstStyle/>
                    <a:p>
                      <a:pPr algn="l"/>
                      <a:r>
                        <a:rPr lang="lt-LT" sz="1200" dirty="0">
                          <a:ln>
                            <a:noFill/>
                          </a:ln>
                          <a:solidFill>
                            <a:srgbClr val="000000"/>
                          </a:solidFill>
                          <a:effectLst/>
                          <a:latin typeface="Times New Roman" panose="02020603050405020304" pitchFamily="18" charset="0"/>
                          <a:ea typeface="Times New Roman" panose="02020603050405020304" pitchFamily="18" charset="0"/>
                          <a:cs typeface="Arial Unicode MS" panose="020B0604020202020204" pitchFamily="34" charset="-128"/>
                        </a:rPr>
                        <a:t>1</a:t>
                      </a:r>
                      <a:r>
                        <a:rPr lang="lt-LT" sz="1200" dirty="0">
                          <a:ln>
                            <a:noFill/>
                          </a:ln>
                          <a:solidFill>
                            <a:srgbClr val="000000"/>
                          </a:solidFill>
                          <a:effectLst/>
                          <a:latin typeface="+mn-lt"/>
                          <a:ea typeface="Times New Roman" panose="02020603050405020304" pitchFamily="18" charset="0"/>
                          <a:cs typeface="Arial Unicode MS" panose="020B0604020202020204" pitchFamily="34" charset="-128"/>
                        </a:rPr>
                        <a:t>. Šokio kompozicijos idėjos apibūdinimas</a:t>
                      </a:r>
                      <a:endParaRPr lang="en-LT" sz="1200" dirty="0">
                        <a:ln>
                          <a:noFill/>
                        </a:ln>
                        <a:solidFill>
                          <a:srgbClr val="000000"/>
                        </a:solidFill>
                        <a:effectLst/>
                        <a:latin typeface="+mn-lt"/>
                        <a:ea typeface="Arial Unicode MS" panose="020B0604020202020204" pitchFamily="34" charset="-128"/>
                        <a:cs typeface="Arial Unicode MS" panose="020B0604020202020204" pitchFamily="34"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Apibūdinta šokio idėja, išsamiai pagrindžiant jos pasirinkimą, kilmės aplinkybes.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4608901"/>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Apibūdinta šokio idėja, aprašytas jos pasirinkimas, bet kilmės aplinkybės neatskleistos.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7220761"/>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Trumpai aprašyta šokio idėja, jos pasirinkimas ir kilmės aplinkybės nepagrįstos.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9791808"/>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idėja neaprašyta.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4526757"/>
                  </a:ext>
                </a:extLst>
              </a:tr>
              <a:tr h="370840">
                <a:tc>
                  <a:txBody>
                    <a:bodyPr/>
                    <a:lstStyle/>
                    <a:p>
                      <a:r>
                        <a:rPr lang="lt-LT" sz="1200" kern="1200" dirty="0">
                          <a:solidFill>
                            <a:schemeClr val="dk1"/>
                          </a:solidFill>
                          <a:effectLst/>
                          <a:latin typeface="+mn-lt"/>
                          <a:ea typeface="+mn-ea"/>
                          <a:cs typeface="+mn-cs"/>
                        </a:rPr>
                        <a:t>2. Šokio kompozicijos žanro, stiliaus apibūdinimas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Išsamiai apibūdinti sukurtos šokio kompozicijos žanro, stiliaus ypatumai, kultūrinis ir istorinis kontekstas (ištakos, žymiausi Lietuvos ir pasaulio atstovai).</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3969994"/>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Apibūdinti sukurtos šokio kompozicijos žanro, stiliaus ypatumai, neatskleistas kultūrinis ir istorinis kontekstas.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639089"/>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Nurodytas sukurtos kompozicijos žanras, stilius, neatskleisti jų ypatumai, kultūrinis ir istorinis kontekstas.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3047622"/>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Nenurodytas sukurtos šokio kompozicijos žanras, stilius, kontekstas.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0168601"/>
                  </a:ext>
                </a:extLst>
              </a:tr>
              <a:tr h="370840">
                <a:tc>
                  <a:txBody>
                    <a:bodyPr/>
                    <a:lstStyle/>
                    <a:p>
                      <a:r>
                        <a:rPr lang="lt-LT" sz="1200" kern="1200" dirty="0">
                          <a:solidFill>
                            <a:schemeClr val="dk1"/>
                          </a:solidFill>
                          <a:effectLst/>
                          <a:latin typeface="+mn-lt"/>
                          <a:ea typeface="+mn-ea"/>
                          <a:cs typeface="+mn-cs"/>
                        </a:rPr>
                        <a:t>3. Šokio kūrybos proceso analizė</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Išsamiai aprašytas šokio kūrybos procesas, analizuojant sunkumus, įsivertinant pasiekimus.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151491"/>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Aprašyta šokio kūrybos eiga, neanalizuojant sunkumų, neįsivertinant pasiekimų.</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89153"/>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kūrybos eiga neaprašyta.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894960"/>
                  </a:ext>
                </a:extLst>
              </a:tr>
              <a:tr h="370840">
                <a:tc>
                  <a:txBody>
                    <a:bodyPr/>
                    <a:lstStyle/>
                    <a:p>
                      <a:endParaRPr lang="en-LT"/>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lt-LT" sz="1800" b="1" kern="1200" dirty="0">
                          <a:solidFill>
                            <a:schemeClr val="dk1"/>
                          </a:solidFill>
                          <a:effectLst/>
                          <a:latin typeface="+mn-lt"/>
                          <a:ea typeface="+mn-ea"/>
                          <a:cs typeface="+mn-cs"/>
                        </a:rPr>
                        <a:t>Iš viso</a:t>
                      </a:r>
                      <a:r>
                        <a:rPr lang="en-LT" b="1" dirty="0">
                          <a:effectLst/>
                        </a:rPr>
                        <a:t> </a:t>
                      </a:r>
                      <a:endParaRPr lang="en-LT"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b="1" dirty="0"/>
                        <a:t>8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954682"/>
                  </a:ext>
                </a:extLst>
              </a:tr>
            </a:tbl>
          </a:graphicData>
        </a:graphic>
      </p:graphicFrame>
    </p:spTree>
    <p:extLst>
      <p:ext uri="{BB962C8B-B14F-4D97-AF65-F5344CB8AC3E}">
        <p14:creationId xmlns:p14="http://schemas.microsoft.com/office/powerpoint/2010/main" val="21911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90C8-D6C6-E147-BA89-E00162A160B8}"/>
              </a:ext>
            </a:extLst>
          </p:cNvPr>
          <p:cNvSpPr>
            <a:spLocks noGrp="1"/>
          </p:cNvSpPr>
          <p:nvPr>
            <p:ph type="title"/>
          </p:nvPr>
        </p:nvSpPr>
        <p:spPr/>
        <p:txBody>
          <a:bodyPr>
            <a:normAutofit/>
          </a:bodyPr>
          <a:lstStyle/>
          <a:p>
            <a:r>
              <a:rPr lang="en-LT" sz="2400" dirty="0"/>
              <a:t>III. </a:t>
            </a:r>
            <a:r>
              <a:rPr lang="lt-LT" sz="2400" dirty="0"/>
              <a:t>Kūrybinio darbo pristatymo vertinimo kriterijai pagal požymius.</a:t>
            </a:r>
            <a:endParaRPr lang="en-LT" sz="2400" dirty="0"/>
          </a:p>
        </p:txBody>
      </p:sp>
      <p:graphicFrame>
        <p:nvGraphicFramePr>
          <p:cNvPr id="4" name="Table 4">
            <a:extLst>
              <a:ext uri="{FF2B5EF4-FFF2-40B4-BE49-F238E27FC236}">
                <a16:creationId xmlns:a16="http://schemas.microsoft.com/office/drawing/2014/main" id="{66FA88BE-1F43-1847-9818-C6E10B1C20D5}"/>
              </a:ext>
            </a:extLst>
          </p:cNvPr>
          <p:cNvGraphicFramePr>
            <a:graphicFrameLocks noGrp="1"/>
          </p:cNvGraphicFramePr>
          <p:nvPr>
            <p:ph idx="1"/>
            <p:extLst>
              <p:ext uri="{D42A27DB-BD31-4B8C-83A1-F6EECF244321}">
                <p14:modId xmlns:p14="http://schemas.microsoft.com/office/powerpoint/2010/main" val="224425328"/>
              </p:ext>
            </p:extLst>
          </p:nvPr>
        </p:nvGraphicFramePr>
        <p:xfrm>
          <a:off x="838200" y="1356702"/>
          <a:ext cx="10515597" cy="3769360"/>
        </p:xfrm>
        <a:graphic>
          <a:graphicData uri="http://schemas.openxmlformats.org/drawingml/2006/table">
            <a:tbl>
              <a:tblPr bandRow="1">
                <a:tableStyleId>{5C22544A-7EE6-4342-B048-85BDC9FD1C3A}</a:tableStyleId>
              </a:tblPr>
              <a:tblGrid>
                <a:gridCol w="2866292">
                  <a:extLst>
                    <a:ext uri="{9D8B030D-6E8A-4147-A177-3AD203B41FA5}">
                      <a16:colId xmlns:a16="http://schemas.microsoft.com/office/drawing/2014/main" val="2296230269"/>
                    </a:ext>
                  </a:extLst>
                </a:gridCol>
                <a:gridCol w="6729046">
                  <a:extLst>
                    <a:ext uri="{9D8B030D-6E8A-4147-A177-3AD203B41FA5}">
                      <a16:colId xmlns:a16="http://schemas.microsoft.com/office/drawing/2014/main" val="1401694881"/>
                    </a:ext>
                  </a:extLst>
                </a:gridCol>
                <a:gridCol w="920259">
                  <a:extLst>
                    <a:ext uri="{9D8B030D-6E8A-4147-A177-3AD203B41FA5}">
                      <a16:colId xmlns:a16="http://schemas.microsoft.com/office/drawing/2014/main" val="2182695477"/>
                    </a:ext>
                  </a:extLst>
                </a:gridCol>
              </a:tblGrid>
              <a:tr h="370840">
                <a:tc>
                  <a:txBody>
                    <a:bodyPr/>
                    <a:lstStyle/>
                    <a:p>
                      <a:r>
                        <a:rPr lang="lt-LT" sz="1200" kern="1200" dirty="0">
                          <a:solidFill>
                            <a:schemeClr val="dk1"/>
                          </a:solidFill>
                          <a:effectLst/>
                          <a:latin typeface="+mn-lt"/>
                          <a:ea typeface="+mn-ea"/>
                          <a:cs typeface="+mn-cs"/>
                        </a:rPr>
                        <a:t>1. Informacijos apie sukurtą šokį pateikimas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Prisistato ir pristato kompoziciją atliekančius asmenis, nurodo šokio pavadinimą, šokio muzikos autorių, asmenis, kurie buvo atsakingi už atskiras viso kūrybinio darbo dalis.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8446913"/>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Prisistato ir pristato kompoziciją atliekančius asmenis, nurodo šokio pavadinimą, nenurodo šokio muzikos autoriaus, asmenų, kurie buvo atsakingi už atskiras viso kūrybinio darbo dalis.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5135048"/>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Nepristato kompoziciją atliekančių asmenų, nurodo šokio pavadinimą, nenurodo šokio muzikos autoriaus, asmenų, kurie buvo atsakingi už atskiras viso kūrybinio darbo dalis.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7736242"/>
                  </a:ext>
                </a:extLst>
              </a:tr>
              <a:tr h="370840">
                <a:tc>
                  <a:txBody>
                    <a:bodyPr/>
                    <a:lstStyle/>
                    <a:p>
                      <a:r>
                        <a:rPr lang="lt-LT" sz="1200" kern="1200" dirty="0">
                          <a:solidFill>
                            <a:schemeClr val="dk1"/>
                          </a:solidFill>
                          <a:effectLst/>
                          <a:latin typeface="+mn-lt"/>
                          <a:ea typeface="+mn-ea"/>
                          <a:cs typeface="+mn-cs"/>
                        </a:rPr>
                        <a:t>2. Šokio kūrybos įsivertinimas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Kalba apie šokio kūrybos procesą, nurodydami stiprybes ir silpnybes, aptaria įgytą patirtį.</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0430604"/>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Kalba apie šokio kūrybos procesą, jo nevertindami, nenurodydami stiprybių ir silpnybių, neaptardami įgytos patirties.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1877646"/>
                  </a:ext>
                </a:extLst>
              </a:tr>
              <a:tr h="370840">
                <a:tc>
                  <a:txBody>
                    <a:bodyPr/>
                    <a:lstStyle/>
                    <a:p>
                      <a:r>
                        <a:rPr lang="lt-LT" sz="1200" kern="1200" dirty="0">
                          <a:solidFill>
                            <a:schemeClr val="dk1"/>
                          </a:solidFill>
                          <a:effectLst/>
                          <a:latin typeface="+mn-lt"/>
                          <a:ea typeface="+mn-ea"/>
                          <a:cs typeface="+mn-cs"/>
                        </a:rPr>
                        <a:t>3. Atsakymai į klausimus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Išsamiai, rišliai, pagrįsdami pavyzdžiais atsako į klausimus apie kūrybinį darbą, darbo aprašą ir darbo procesą.</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0918928"/>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Atsako į klausimus, bet pavyzdžiais nepagrindžia, arba atsako ne apie visas dalis.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6105686"/>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Į klausimus neatsako.</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2884859"/>
                  </a:ext>
                </a:extLst>
              </a:tr>
              <a:tr h="370840">
                <a:tc>
                  <a:txBody>
                    <a:bodyPr/>
                    <a:lstStyle/>
                    <a:p>
                      <a:endParaRPr lang="en-LT"/>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lt-LT" sz="1800" kern="1200" dirty="0">
                          <a:solidFill>
                            <a:schemeClr val="dk1"/>
                          </a:solidFill>
                          <a:effectLst/>
                          <a:latin typeface="+mn-lt"/>
                          <a:ea typeface="+mn-ea"/>
                          <a:cs typeface="+mn-cs"/>
                        </a:rPr>
                        <a:t>Iš viso</a:t>
                      </a:r>
                      <a:r>
                        <a:rPr lang="en-LT" dirty="0">
                          <a:effectLst/>
                        </a:rPr>
                        <a:t> </a:t>
                      </a:r>
                      <a:endParaRPr lang="en-L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dirty="0"/>
                        <a:t>5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7458669"/>
                  </a:ext>
                </a:extLst>
              </a:tr>
            </a:tbl>
          </a:graphicData>
        </a:graphic>
      </p:graphicFrame>
    </p:spTree>
    <p:extLst>
      <p:ext uri="{BB962C8B-B14F-4D97-AF65-F5344CB8AC3E}">
        <p14:creationId xmlns:p14="http://schemas.microsoft.com/office/powerpoint/2010/main" val="263769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E1140-A462-8B4F-8C63-EED476D2252F}"/>
              </a:ext>
            </a:extLst>
          </p:cNvPr>
          <p:cNvSpPr>
            <a:spLocks noGrp="1"/>
          </p:cNvSpPr>
          <p:nvPr>
            <p:ph type="title"/>
          </p:nvPr>
        </p:nvSpPr>
        <p:spPr/>
        <p:txBody>
          <a:bodyPr/>
          <a:lstStyle/>
          <a:p>
            <a:r>
              <a:rPr lang="en-LT" dirty="0"/>
              <a:t>Vertinimo balų priskyrimas pažymiui</a:t>
            </a:r>
          </a:p>
        </p:txBody>
      </p:sp>
      <p:sp>
        <p:nvSpPr>
          <p:cNvPr id="6" name="Content Placeholder 5">
            <a:extLst>
              <a:ext uri="{FF2B5EF4-FFF2-40B4-BE49-F238E27FC236}">
                <a16:creationId xmlns:a16="http://schemas.microsoft.com/office/drawing/2014/main" id="{CFBF892B-C2B7-224E-A183-34009D06EFFF}"/>
              </a:ext>
            </a:extLst>
          </p:cNvPr>
          <p:cNvSpPr>
            <a:spLocks noGrp="1"/>
          </p:cNvSpPr>
          <p:nvPr>
            <p:ph idx="1"/>
          </p:nvPr>
        </p:nvSpPr>
        <p:spPr/>
        <p:txBody>
          <a:bodyPr/>
          <a:lstStyle/>
          <a:p>
            <a:pPr marL="0" indent="0">
              <a:buNone/>
            </a:pPr>
            <a:r>
              <a:rPr lang="lt-LT" dirty="0"/>
              <a:t>Visų trijų kriterijų balai gali būti sumuojami ir priskiriami pasiekimų lygiams: </a:t>
            </a:r>
            <a:endParaRPr lang="en-LT" dirty="0"/>
          </a:p>
          <a:p>
            <a:r>
              <a:rPr lang="en-US" dirty="0"/>
              <a:t>1-7 </a:t>
            </a:r>
            <a:r>
              <a:rPr lang="en-US" dirty="0" err="1"/>
              <a:t>balai</a:t>
            </a:r>
            <a:r>
              <a:rPr lang="en-US" dirty="0"/>
              <a:t> - </a:t>
            </a:r>
            <a:r>
              <a:rPr lang="en-US" dirty="0" err="1"/>
              <a:t>slenkstinis</a:t>
            </a:r>
            <a:r>
              <a:rPr lang="en-US" dirty="0"/>
              <a:t> </a:t>
            </a:r>
            <a:r>
              <a:rPr lang="en-US" dirty="0" err="1"/>
              <a:t>lygis</a:t>
            </a:r>
            <a:r>
              <a:rPr lang="en-US" dirty="0"/>
              <a:t>, 4;</a:t>
            </a:r>
            <a:endParaRPr lang="en-LT" dirty="0"/>
          </a:p>
          <a:p>
            <a:r>
              <a:rPr lang="en-US" dirty="0"/>
              <a:t>8-14 </a:t>
            </a:r>
            <a:r>
              <a:rPr lang="en-US" dirty="0" err="1"/>
              <a:t>bal</a:t>
            </a:r>
            <a:r>
              <a:rPr lang="lt-LT" dirty="0" err="1"/>
              <a:t>ų</a:t>
            </a:r>
            <a:r>
              <a:rPr lang="lt-LT" dirty="0"/>
              <a:t> – patenkinamas lygis, 5-6;</a:t>
            </a:r>
            <a:endParaRPr lang="en-LT" dirty="0"/>
          </a:p>
          <a:p>
            <a:r>
              <a:rPr lang="lt-LT" dirty="0"/>
              <a:t>15-21 balai – pagrindinis lygis, 7-8;</a:t>
            </a:r>
            <a:endParaRPr lang="en-LT" dirty="0"/>
          </a:p>
          <a:p>
            <a:r>
              <a:rPr lang="lt-LT" dirty="0"/>
              <a:t>22-28 balai – aukštesnysis lygis, </a:t>
            </a:r>
            <a:r>
              <a:rPr lang="en-US" dirty="0"/>
              <a:t>9-10.</a:t>
            </a:r>
            <a:endParaRPr lang="en-LT" dirty="0"/>
          </a:p>
          <a:p>
            <a:endParaRPr lang="en-LT" dirty="0"/>
          </a:p>
        </p:txBody>
      </p:sp>
    </p:spTree>
    <p:extLst>
      <p:ext uri="{BB962C8B-B14F-4D97-AF65-F5344CB8AC3E}">
        <p14:creationId xmlns:p14="http://schemas.microsoft.com/office/powerpoint/2010/main" val="411547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A225-9555-DD44-898A-E269ABAB6210}"/>
              </a:ext>
            </a:extLst>
          </p:cNvPr>
          <p:cNvSpPr>
            <a:spLocks noGrp="1"/>
          </p:cNvSpPr>
          <p:nvPr>
            <p:ph type="title"/>
          </p:nvPr>
        </p:nvSpPr>
        <p:spPr/>
        <p:txBody>
          <a:bodyPr/>
          <a:lstStyle/>
          <a:p>
            <a:r>
              <a:rPr lang="en-LT" dirty="0"/>
              <a:t>Rekomendacijos</a:t>
            </a:r>
          </a:p>
        </p:txBody>
      </p:sp>
      <p:sp>
        <p:nvSpPr>
          <p:cNvPr id="3" name="Content Placeholder 2">
            <a:extLst>
              <a:ext uri="{FF2B5EF4-FFF2-40B4-BE49-F238E27FC236}">
                <a16:creationId xmlns:a16="http://schemas.microsoft.com/office/drawing/2014/main" id="{49D62120-DB13-B44B-9868-A3040E73D8E1}"/>
              </a:ext>
            </a:extLst>
          </p:cNvPr>
          <p:cNvSpPr>
            <a:spLocks noGrp="1"/>
          </p:cNvSpPr>
          <p:nvPr>
            <p:ph idx="1"/>
          </p:nvPr>
        </p:nvSpPr>
        <p:spPr/>
        <p:txBody>
          <a:bodyPr/>
          <a:lstStyle/>
          <a:p>
            <a:pPr marL="0" indent="0">
              <a:buNone/>
            </a:pPr>
            <a:r>
              <a:rPr lang="lt-LT" dirty="0"/>
              <a:t>Atsižvelgiant į klasės mokinių šokio patirtį, mokytojai gali patys pasirinkti vertinimo kriterijus arba juos </a:t>
            </a:r>
            <a:r>
              <a:rPr lang="lt-LT" dirty="0" err="1"/>
              <a:t>papidyti</a:t>
            </a:r>
            <a:r>
              <a:rPr lang="lt-LT" dirty="0"/>
              <a:t> iš </a:t>
            </a:r>
            <a:r>
              <a:rPr lang="en-US" dirty="0" err="1"/>
              <a:t>menų</a:t>
            </a:r>
            <a:r>
              <a:rPr lang="en-US" dirty="0"/>
              <a:t> (</a:t>
            </a:r>
            <a:r>
              <a:rPr lang="en-US" dirty="0" err="1"/>
              <a:t>šokio</a:t>
            </a:r>
            <a:r>
              <a:rPr lang="en-US" dirty="0"/>
              <a:t>) </a:t>
            </a:r>
            <a:r>
              <a:rPr lang="en-US" dirty="0" err="1"/>
              <a:t>brandos</a:t>
            </a:r>
            <a:r>
              <a:rPr lang="en-US" dirty="0"/>
              <a:t> </a:t>
            </a:r>
            <a:r>
              <a:rPr lang="en-US" dirty="0" err="1"/>
              <a:t>egzamino</a:t>
            </a:r>
            <a:r>
              <a:rPr lang="en-US" dirty="0"/>
              <a:t> </a:t>
            </a:r>
            <a:r>
              <a:rPr lang="en-US" dirty="0" err="1"/>
              <a:t>šokio</a:t>
            </a:r>
            <a:r>
              <a:rPr lang="en-US" dirty="0"/>
              <a:t> </a:t>
            </a:r>
            <a:r>
              <a:rPr lang="en-US" dirty="0" err="1"/>
              <a:t>kūrimo</a:t>
            </a:r>
            <a:r>
              <a:rPr lang="en-US" dirty="0"/>
              <a:t> </a:t>
            </a:r>
            <a:r>
              <a:rPr lang="en-US" dirty="0" err="1"/>
              <a:t>krypties</a:t>
            </a:r>
            <a:r>
              <a:rPr lang="en-US" dirty="0"/>
              <a:t> </a:t>
            </a:r>
            <a:r>
              <a:rPr lang="en-US" dirty="0" err="1"/>
              <a:t>reikalavimų</a:t>
            </a:r>
            <a:r>
              <a:rPr lang="en-US" dirty="0"/>
              <a:t> (</a:t>
            </a:r>
            <a:r>
              <a:rPr lang="en-US" dirty="0" err="1"/>
              <a:t>rekomenduojamame</a:t>
            </a:r>
            <a:r>
              <a:rPr lang="en-US" dirty="0"/>
              <a:t> </a:t>
            </a:r>
            <a:r>
              <a:rPr lang="en-US" dirty="0" err="1"/>
              <a:t>vertinime</a:t>
            </a:r>
            <a:r>
              <a:rPr lang="en-US" dirty="0"/>
              <a:t> </a:t>
            </a:r>
            <a:r>
              <a:rPr lang="en-US" dirty="0" err="1"/>
              <a:t>įtraukti</a:t>
            </a:r>
            <a:r>
              <a:rPr lang="en-US" dirty="0"/>
              <a:t> ne </a:t>
            </a:r>
            <a:r>
              <a:rPr lang="en-US" dirty="0" err="1"/>
              <a:t>visi</a:t>
            </a:r>
            <a:r>
              <a:rPr lang="en-US" dirty="0"/>
              <a:t> </a:t>
            </a:r>
            <a:r>
              <a:rPr lang="en-US" dirty="0" err="1"/>
              <a:t>menų</a:t>
            </a:r>
            <a:r>
              <a:rPr lang="en-US" dirty="0"/>
              <a:t> (</a:t>
            </a:r>
            <a:r>
              <a:rPr lang="en-US" dirty="0" err="1"/>
              <a:t>šokio</a:t>
            </a:r>
            <a:r>
              <a:rPr lang="en-US" dirty="0"/>
              <a:t>) </a:t>
            </a:r>
            <a:r>
              <a:rPr lang="en-US" dirty="0" err="1"/>
              <a:t>brandos</a:t>
            </a:r>
            <a:r>
              <a:rPr lang="en-US" dirty="0"/>
              <a:t> </a:t>
            </a:r>
            <a:r>
              <a:rPr lang="en-US" dirty="0" err="1"/>
              <a:t>egzamino</a:t>
            </a:r>
            <a:r>
              <a:rPr lang="en-US" dirty="0"/>
              <a:t> </a:t>
            </a:r>
            <a:r>
              <a:rPr lang="en-US" dirty="0" err="1"/>
              <a:t>šokio</a:t>
            </a:r>
            <a:r>
              <a:rPr lang="en-US" dirty="0"/>
              <a:t> </a:t>
            </a:r>
            <a:r>
              <a:rPr lang="en-US" dirty="0" err="1"/>
              <a:t>kūrimo</a:t>
            </a:r>
            <a:r>
              <a:rPr lang="en-US" dirty="0"/>
              <a:t> </a:t>
            </a:r>
            <a:r>
              <a:rPr lang="en-US" dirty="0" err="1"/>
              <a:t>krypties</a:t>
            </a:r>
            <a:r>
              <a:rPr lang="en-US" dirty="0"/>
              <a:t> </a:t>
            </a:r>
            <a:r>
              <a:rPr lang="en-US" dirty="0" err="1"/>
              <a:t>reikalavimų</a:t>
            </a:r>
            <a:r>
              <a:rPr lang="en-US" dirty="0"/>
              <a:t> </a:t>
            </a:r>
            <a:r>
              <a:rPr lang="en-US" dirty="0" err="1"/>
              <a:t>kriterijai</a:t>
            </a:r>
            <a:r>
              <a:rPr lang="en-US" dirty="0"/>
              <a:t>).</a:t>
            </a:r>
            <a:endParaRPr lang="en-LT" dirty="0"/>
          </a:p>
          <a:p>
            <a:pPr marL="0" indent="0">
              <a:buNone/>
            </a:pPr>
            <a:endParaRPr lang="en-LT" dirty="0"/>
          </a:p>
        </p:txBody>
      </p:sp>
    </p:spTree>
    <p:extLst>
      <p:ext uri="{BB962C8B-B14F-4D97-AF65-F5344CB8AC3E}">
        <p14:creationId xmlns:p14="http://schemas.microsoft.com/office/powerpoint/2010/main" val="121026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5DF4F-A2BD-104E-8702-F6499EEB5C8C}"/>
              </a:ext>
            </a:extLst>
          </p:cNvPr>
          <p:cNvSpPr>
            <a:spLocks noGrp="1"/>
          </p:cNvSpPr>
          <p:nvPr>
            <p:ph type="title"/>
          </p:nvPr>
        </p:nvSpPr>
        <p:spPr>
          <a:xfrm>
            <a:off x="838200" y="365125"/>
            <a:ext cx="10515600" cy="467213"/>
          </a:xfrm>
        </p:spPr>
        <p:txBody>
          <a:bodyPr>
            <a:noAutofit/>
          </a:bodyPr>
          <a:lstStyle/>
          <a:p>
            <a:r>
              <a:rPr lang="en-LT" sz="2400" dirty="0"/>
              <a:t>Užduoties apimtis per pasiekimų sritis</a:t>
            </a:r>
          </a:p>
        </p:txBody>
      </p:sp>
      <p:sp>
        <p:nvSpPr>
          <p:cNvPr id="3" name="Content Placeholder 2">
            <a:extLst>
              <a:ext uri="{FF2B5EF4-FFF2-40B4-BE49-F238E27FC236}">
                <a16:creationId xmlns:a16="http://schemas.microsoft.com/office/drawing/2014/main" id="{A13667D1-32F4-6A48-9130-532B92EC7DA2}"/>
              </a:ext>
            </a:extLst>
          </p:cNvPr>
          <p:cNvSpPr>
            <a:spLocks noGrp="1"/>
          </p:cNvSpPr>
          <p:nvPr>
            <p:ph idx="1"/>
          </p:nvPr>
        </p:nvSpPr>
        <p:spPr>
          <a:xfrm>
            <a:off x="838200" y="1158850"/>
            <a:ext cx="10515600" cy="4351338"/>
          </a:xfrm>
        </p:spPr>
        <p:txBody>
          <a:bodyPr/>
          <a:lstStyle/>
          <a:p>
            <a:endParaRPr lang="en-LT" dirty="0"/>
          </a:p>
          <a:p>
            <a:endParaRPr lang="en-LT" dirty="0"/>
          </a:p>
        </p:txBody>
      </p:sp>
      <p:graphicFrame>
        <p:nvGraphicFramePr>
          <p:cNvPr id="4" name="Table 4">
            <a:extLst>
              <a:ext uri="{FF2B5EF4-FFF2-40B4-BE49-F238E27FC236}">
                <a16:creationId xmlns:a16="http://schemas.microsoft.com/office/drawing/2014/main" id="{919EE015-1EE6-8949-81DD-E885A18D8BCA}"/>
              </a:ext>
            </a:extLst>
          </p:cNvPr>
          <p:cNvGraphicFramePr>
            <a:graphicFrameLocks noGrp="1"/>
          </p:cNvGraphicFramePr>
          <p:nvPr>
            <p:extLst>
              <p:ext uri="{D42A27DB-BD31-4B8C-83A1-F6EECF244321}">
                <p14:modId xmlns:p14="http://schemas.microsoft.com/office/powerpoint/2010/main" val="593344172"/>
              </p:ext>
            </p:extLst>
          </p:nvPr>
        </p:nvGraphicFramePr>
        <p:xfrm>
          <a:off x="808892" y="1127760"/>
          <a:ext cx="10228385" cy="4862733"/>
        </p:xfrm>
        <a:graphic>
          <a:graphicData uri="http://schemas.openxmlformats.org/drawingml/2006/table">
            <a:tbl>
              <a:tblPr firstRow="1" bandRow="1">
                <a:tableStyleId>{5C22544A-7EE6-4342-B048-85BDC9FD1C3A}</a:tableStyleId>
              </a:tblPr>
              <a:tblGrid>
                <a:gridCol w="4273062">
                  <a:extLst>
                    <a:ext uri="{9D8B030D-6E8A-4147-A177-3AD203B41FA5}">
                      <a16:colId xmlns:a16="http://schemas.microsoft.com/office/drawing/2014/main" val="1626421625"/>
                    </a:ext>
                  </a:extLst>
                </a:gridCol>
                <a:gridCol w="5064369">
                  <a:extLst>
                    <a:ext uri="{9D8B030D-6E8A-4147-A177-3AD203B41FA5}">
                      <a16:colId xmlns:a16="http://schemas.microsoft.com/office/drawing/2014/main" val="495289832"/>
                    </a:ext>
                  </a:extLst>
                </a:gridCol>
                <a:gridCol w="890954">
                  <a:extLst>
                    <a:ext uri="{9D8B030D-6E8A-4147-A177-3AD203B41FA5}">
                      <a16:colId xmlns:a16="http://schemas.microsoft.com/office/drawing/2014/main" val="1484735950"/>
                    </a:ext>
                  </a:extLst>
                </a:gridCol>
              </a:tblGrid>
              <a:tr h="222738">
                <a:tc>
                  <a:txBody>
                    <a:bodyPr/>
                    <a:lstStyle/>
                    <a:p>
                      <a:r>
                        <a:rPr lang="en-LT" sz="1400" dirty="0"/>
                        <a:t>Numatomi rezultatai (mokinių pasiekimai)</a:t>
                      </a:r>
                    </a:p>
                  </a:txBody>
                  <a:tcPr/>
                </a:tc>
                <a:tc>
                  <a:txBody>
                    <a:bodyPr/>
                    <a:lstStyle/>
                    <a:p>
                      <a:r>
                        <a:rPr lang="en-LT" sz="1400" dirty="0"/>
                        <a:t>Turinys (veiklos, temos)</a:t>
                      </a:r>
                    </a:p>
                  </a:txBody>
                  <a:tcPr/>
                </a:tc>
                <a:tc>
                  <a:txBody>
                    <a:bodyPr/>
                    <a:lstStyle/>
                    <a:p>
                      <a:r>
                        <a:rPr lang="en-LT" sz="1400" dirty="0"/>
                        <a:t>Pamokų skaičius</a:t>
                      </a:r>
                    </a:p>
                  </a:txBody>
                  <a:tcPr/>
                </a:tc>
                <a:extLst>
                  <a:ext uri="{0D108BD9-81ED-4DB2-BD59-A6C34878D82A}">
                    <a16:rowId xmlns:a16="http://schemas.microsoft.com/office/drawing/2014/main" val="995803807"/>
                  </a:ext>
                </a:extLst>
              </a:tr>
              <a:tr h="970671">
                <a:tc>
                  <a:txBody>
                    <a:bodyPr/>
                    <a:lstStyle/>
                    <a:p>
                      <a:r>
                        <a:rPr lang="lt-LT" sz="1400" kern="1200" dirty="0">
                          <a:solidFill>
                            <a:schemeClr val="dk1"/>
                          </a:solidFill>
                          <a:effectLst/>
                          <a:latin typeface="+mn-lt"/>
                          <a:ea typeface="+mn-ea"/>
                          <a:cs typeface="+mn-cs"/>
                        </a:rPr>
                        <a:t>A1 Šoka pavieniui, poroje ir grupėje, rodydamas psichofizinio laisvumo ir aktyvumo pagrindus, tyrinėdamas šokio elementus (erdvę, laiką, energiją, dinamiką), interpretuodamas šokio idėją.</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Šokio projektas ,,Susipažįstame: šokio brandos egzaminas“: sukurtų šokio kompozicijų mokymasis ir atlikimas, interpretuojant šokio idėją.</a:t>
                      </a:r>
                      <a:r>
                        <a:rPr lang="en-LT" sz="1400" dirty="0">
                          <a:effectLst/>
                        </a:rPr>
                        <a:t> </a:t>
                      </a:r>
                      <a:endParaRPr lang="en-LT" sz="1400" dirty="0"/>
                    </a:p>
                  </a:txBody>
                  <a:tcPr/>
                </a:tc>
                <a:tc>
                  <a:txBody>
                    <a:bodyPr/>
                    <a:lstStyle/>
                    <a:p>
                      <a:r>
                        <a:rPr lang="en-LT" sz="1400" dirty="0"/>
                        <a:t>4-5 pamokos</a:t>
                      </a:r>
                    </a:p>
                  </a:txBody>
                  <a:tcPr/>
                </a:tc>
                <a:extLst>
                  <a:ext uri="{0D108BD9-81ED-4DB2-BD59-A6C34878D82A}">
                    <a16:rowId xmlns:a16="http://schemas.microsoft.com/office/drawing/2014/main" val="633764106"/>
                  </a:ext>
                </a:extLst>
              </a:tr>
              <a:tr h="996462">
                <a:tc>
                  <a:txBody>
                    <a:bodyPr/>
                    <a:lstStyle/>
                    <a:p>
                      <a:r>
                        <a:rPr lang="lt-LT" sz="1400" kern="1200" dirty="0">
                          <a:solidFill>
                            <a:schemeClr val="dk1"/>
                          </a:solidFill>
                          <a:effectLst/>
                          <a:latin typeface="+mn-lt"/>
                          <a:ea typeface="+mn-ea"/>
                          <a:cs typeface="+mn-cs"/>
                        </a:rPr>
                        <a:t>A2 Pavieniui, poroje ir grupėje kuria šokio kompoziciją, išplėtodamas kūrybinio sumanymo idėją, atsižvelgdamas į šokio žanrą ir stilių, tyrinėdamas šokio elementus (erdvę, laiką, energiją).</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Šokio projektas ,,Susipažįstame: šokio brandos egzaminas“: šokio kompozicijos idėjų paieška, kūrybinio sumanymo idėjos raiška pavieniui, porose arba grupėse, naudojant natūralius judesius arba kurio nors pasirinkto šokio žanro žingsnius.</a:t>
                      </a:r>
                      <a:r>
                        <a:rPr lang="en-LT" sz="1400" dirty="0">
                          <a:effectLst/>
                        </a:rPr>
                        <a:t> </a:t>
                      </a:r>
                      <a:endParaRPr lang="en-LT" sz="1400" dirty="0"/>
                    </a:p>
                  </a:txBody>
                  <a:tcPr/>
                </a:tc>
                <a:tc>
                  <a:txBody>
                    <a:bodyPr/>
                    <a:lstStyle/>
                    <a:p>
                      <a:r>
                        <a:rPr lang="en-LT" sz="1400" dirty="0"/>
                        <a:t>4-5 pamokos</a:t>
                      </a:r>
                    </a:p>
                  </a:txBody>
                  <a:tcPr/>
                </a:tc>
                <a:extLst>
                  <a:ext uri="{0D108BD9-81ED-4DB2-BD59-A6C34878D82A}">
                    <a16:rowId xmlns:a16="http://schemas.microsoft.com/office/drawing/2014/main" val="1275535815"/>
                  </a:ext>
                </a:extLst>
              </a:tr>
              <a:tr h="1219200">
                <a:tc>
                  <a:txBody>
                    <a:bodyPr/>
                    <a:lstStyle/>
                    <a:p>
                      <a:r>
                        <a:rPr lang="lt-LT" sz="1400" kern="1200" dirty="0">
                          <a:solidFill>
                            <a:schemeClr val="dk1"/>
                          </a:solidFill>
                          <a:effectLst/>
                          <a:latin typeface="+mn-lt"/>
                          <a:ea typeface="+mn-ea"/>
                          <a:cs typeface="+mn-cs"/>
                        </a:rPr>
                        <a:t>A3 Individualiai ar su grupe inicijuoja šokio veiklos pristatymą bendruomenės renginyje ir skaitmeninėje erdvėje, suburdamas grupę, bendradarbiaudamas ir planuodamas įvairius veiklos etapus.</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Projekto ,,Susipažįstame: šokio brandos egzaminas“ žodinis ir praktinis kūrybinių darbų pristatymas klasėje arba skaitmeninėje erdvėje. Šokio veiklos vaizdo medžiagos parengimas ir viešinimas (medžiagos montavimas, redagavimas, įkėlimas į mokyklos internetinę svetainę ar kitą prieinamą skaitmeninę erdvę).</a:t>
                      </a:r>
                      <a:r>
                        <a:rPr lang="en-LT" sz="1400" dirty="0">
                          <a:effectLst/>
                        </a:rPr>
                        <a:t> </a:t>
                      </a:r>
                      <a:endParaRPr lang="en-LT" sz="1400" dirty="0"/>
                    </a:p>
                  </a:txBody>
                  <a:tcPr/>
                </a:tc>
                <a:tc>
                  <a:txBody>
                    <a:bodyPr/>
                    <a:lstStyle/>
                    <a:p>
                      <a:r>
                        <a:rPr lang="en-LT" sz="1400" dirty="0"/>
                        <a:t>1-2 pamokos</a:t>
                      </a:r>
                    </a:p>
                  </a:txBody>
                  <a:tcPr/>
                </a:tc>
                <a:extLst>
                  <a:ext uri="{0D108BD9-81ED-4DB2-BD59-A6C34878D82A}">
                    <a16:rowId xmlns:a16="http://schemas.microsoft.com/office/drawing/2014/main" val="3462965842"/>
                  </a:ext>
                </a:extLst>
              </a:tr>
              <a:tr h="445881">
                <a:tc>
                  <a:txBody>
                    <a:bodyPr/>
                    <a:lstStyle/>
                    <a:p>
                      <a:r>
                        <a:rPr lang="lt-LT" sz="1400" kern="1200" dirty="0">
                          <a:solidFill>
                            <a:schemeClr val="dk1"/>
                          </a:solidFill>
                          <a:effectLst/>
                          <a:latin typeface="+mn-lt"/>
                          <a:ea typeface="+mn-ea"/>
                          <a:cs typeface="+mn-cs"/>
                        </a:rPr>
                        <a:t>A4 Analizuoja ir įsivertina šokio patirtį ir pasiekimus, išsikeldamas šokio mokymosi tikslus, išskirdamas prioritetus ir pasirinkdamas tvarią mokymosi strategiją.</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Refleksijų rašymas mokymosi proceso metu „Šokio dienoraštis“, diskusijos, rašto darbai skatinantys mokinius įsivertinti dalykines žinias, gebėjimus ir patyrimą. Individualūs ir grupės pokalbiai, motyvuojantys dalyvauti veikloje, norą išbandyti naujus dalykus, norą imtis atsakomybės už savo mokymosi rezultatus.</a:t>
                      </a:r>
                      <a:r>
                        <a:rPr lang="en-LT" sz="1400" dirty="0">
                          <a:effectLst/>
                        </a:rPr>
                        <a:t> </a:t>
                      </a:r>
                      <a:endParaRPr lang="en-LT" sz="1400" dirty="0"/>
                    </a:p>
                  </a:txBody>
                  <a:tcPr/>
                </a:tc>
                <a:tc>
                  <a:txBody>
                    <a:bodyPr/>
                    <a:lstStyle/>
                    <a:p>
                      <a:r>
                        <a:rPr lang="en-LT" sz="1400" dirty="0"/>
                        <a:t>2-4 pamokos</a:t>
                      </a:r>
                    </a:p>
                  </a:txBody>
                  <a:tcPr/>
                </a:tc>
                <a:extLst>
                  <a:ext uri="{0D108BD9-81ED-4DB2-BD59-A6C34878D82A}">
                    <a16:rowId xmlns:a16="http://schemas.microsoft.com/office/drawing/2014/main" val="3764872256"/>
                  </a:ext>
                </a:extLst>
              </a:tr>
            </a:tbl>
          </a:graphicData>
        </a:graphic>
      </p:graphicFrame>
    </p:spTree>
    <p:extLst>
      <p:ext uri="{BB962C8B-B14F-4D97-AF65-F5344CB8AC3E}">
        <p14:creationId xmlns:p14="http://schemas.microsoft.com/office/powerpoint/2010/main" val="2133884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D6B7F-62CC-4F47-843F-BDB7171C3445}"/>
              </a:ext>
            </a:extLst>
          </p:cNvPr>
          <p:cNvSpPr>
            <a:spLocks noGrp="1"/>
          </p:cNvSpPr>
          <p:nvPr>
            <p:ph type="title"/>
          </p:nvPr>
        </p:nvSpPr>
        <p:spPr/>
        <p:txBody>
          <a:bodyPr>
            <a:normAutofit/>
          </a:bodyPr>
          <a:lstStyle/>
          <a:p>
            <a:r>
              <a:rPr lang="en-LT" sz="2800" dirty="0"/>
              <a:t>Užduoties apimtis per pasiekimų sritis</a:t>
            </a:r>
          </a:p>
        </p:txBody>
      </p:sp>
      <p:graphicFrame>
        <p:nvGraphicFramePr>
          <p:cNvPr id="4" name="Table 4">
            <a:extLst>
              <a:ext uri="{FF2B5EF4-FFF2-40B4-BE49-F238E27FC236}">
                <a16:creationId xmlns:a16="http://schemas.microsoft.com/office/drawing/2014/main" id="{570DE0F2-97C1-6C48-8519-A59F0AF46E0B}"/>
              </a:ext>
            </a:extLst>
          </p:cNvPr>
          <p:cNvGraphicFramePr>
            <a:graphicFrameLocks noGrp="1"/>
          </p:cNvGraphicFramePr>
          <p:nvPr>
            <p:ph idx="1"/>
            <p:extLst>
              <p:ext uri="{D42A27DB-BD31-4B8C-83A1-F6EECF244321}">
                <p14:modId xmlns:p14="http://schemas.microsoft.com/office/powerpoint/2010/main" val="2696038135"/>
              </p:ext>
            </p:extLst>
          </p:nvPr>
        </p:nvGraphicFramePr>
        <p:xfrm>
          <a:off x="838200" y="1412093"/>
          <a:ext cx="10515597" cy="4846320"/>
        </p:xfrm>
        <a:graphic>
          <a:graphicData uri="http://schemas.openxmlformats.org/drawingml/2006/table">
            <a:tbl>
              <a:tblPr firstRow="1" bandRow="1">
                <a:tableStyleId>{5C22544A-7EE6-4342-B048-85BDC9FD1C3A}</a:tableStyleId>
              </a:tblPr>
              <a:tblGrid>
                <a:gridCol w="5035062">
                  <a:extLst>
                    <a:ext uri="{9D8B030D-6E8A-4147-A177-3AD203B41FA5}">
                      <a16:colId xmlns:a16="http://schemas.microsoft.com/office/drawing/2014/main" val="3340564376"/>
                    </a:ext>
                  </a:extLst>
                </a:gridCol>
                <a:gridCol w="4173415">
                  <a:extLst>
                    <a:ext uri="{9D8B030D-6E8A-4147-A177-3AD203B41FA5}">
                      <a16:colId xmlns:a16="http://schemas.microsoft.com/office/drawing/2014/main" val="1951672819"/>
                    </a:ext>
                  </a:extLst>
                </a:gridCol>
                <a:gridCol w="1307120">
                  <a:extLst>
                    <a:ext uri="{9D8B030D-6E8A-4147-A177-3AD203B41FA5}">
                      <a16:colId xmlns:a16="http://schemas.microsoft.com/office/drawing/2014/main" val="1909556237"/>
                    </a:ext>
                  </a:extLst>
                </a:gridCol>
              </a:tblGrid>
              <a:tr h="554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400" dirty="0"/>
                        <a:t>Numatomi rezultatai (mokinių pasiekimai)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400" dirty="0"/>
                        <a:t>Turinys (veiklos, temos)</a:t>
                      </a:r>
                    </a:p>
                    <a:p>
                      <a:endParaRPr lang="en-LT"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400" dirty="0"/>
                        <a:t>Pamokų skaičius</a:t>
                      </a:r>
                    </a:p>
                    <a:p>
                      <a:endParaRPr lang="en-LT" sz="1400" dirty="0"/>
                    </a:p>
                  </a:txBody>
                  <a:tcPr/>
                </a:tc>
                <a:extLst>
                  <a:ext uri="{0D108BD9-81ED-4DB2-BD59-A6C34878D82A}">
                    <a16:rowId xmlns:a16="http://schemas.microsoft.com/office/drawing/2014/main" val="1938649040"/>
                  </a:ext>
                </a:extLst>
              </a:tr>
              <a:tr h="370840">
                <a:tc>
                  <a:txBody>
                    <a:bodyPr/>
                    <a:lstStyle/>
                    <a:p>
                      <a:r>
                        <a:rPr lang="lt-LT" sz="1400" kern="1200" dirty="0">
                          <a:solidFill>
                            <a:schemeClr val="dk1"/>
                          </a:solidFill>
                          <a:effectLst/>
                          <a:latin typeface="+mn-lt"/>
                          <a:ea typeface="+mn-ea"/>
                          <a:cs typeface="+mn-cs"/>
                        </a:rPr>
                        <a:t>B1 Nagrinėja stebėto, savo atlikto ar sukurto šokio elementų (erdvės, laiko, energijos) raišką ir palygina pagal šokio žanrą ir stilių.</a:t>
                      </a:r>
                      <a:r>
                        <a:rPr lang="en-LT" sz="14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lt-LT" sz="1400" kern="1200" dirty="0">
                          <a:solidFill>
                            <a:schemeClr val="dk1"/>
                          </a:solidFill>
                          <a:effectLst/>
                          <a:latin typeface="+mn-lt"/>
                          <a:ea typeface="+mn-ea"/>
                          <a:cs typeface="+mn-cs"/>
                        </a:rPr>
                        <a:t>B2 Analizuoja  ir palygina išgyventas ir suvoktas stebėto, savo atlikto ar sukurto šokio perteikiamas prasmes ir pagrindžia savo įžvalgas.</a:t>
                      </a:r>
                    </a:p>
                    <a:p>
                      <a:pPr marL="0" marR="0" lvl="0" indent="0" algn="l" defTabSz="914400" rtl="0" eaLnBrk="1" fontAlgn="auto" latinLnBrk="0" hangingPunct="1">
                        <a:lnSpc>
                          <a:spcPct val="100000"/>
                        </a:lnSpc>
                        <a:spcBef>
                          <a:spcPts val="0"/>
                        </a:spcBef>
                        <a:spcAft>
                          <a:spcPts val="0"/>
                        </a:spcAft>
                        <a:buClrTx/>
                        <a:buSzTx/>
                        <a:buFontTx/>
                        <a:buNone/>
                        <a:tabLst/>
                        <a:defRPr/>
                      </a:pPr>
                      <a:r>
                        <a:rPr lang="lt-LT" sz="1400" kern="1200" dirty="0">
                          <a:solidFill>
                            <a:schemeClr val="dk1"/>
                          </a:solidFill>
                          <a:effectLst/>
                          <a:latin typeface="+mn-lt"/>
                          <a:ea typeface="+mn-ea"/>
                          <a:cs typeface="+mn-cs"/>
                        </a:rPr>
                        <a:t>B3 Vartodamas tinkamas šokio sąvokas argumentuotai vertina stebėtą, savo atliktą ar sukurtą šokio kūrinį, palygina skirtingas nuomones ir pagrindžia savo įžvalgas.</a:t>
                      </a:r>
                      <a:r>
                        <a:rPr lang="en-LT" sz="1400" dirty="0">
                          <a:effectLst/>
                        </a:rPr>
                        <a:t> </a:t>
                      </a:r>
                      <a:endParaRPr lang="en-LT" sz="1400" kern="1200" dirty="0">
                        <a:solidFill>
                          <a:schemeClr val="dk1"/>
                        </a:solidFill>
                        <a:effectLst/>
                        <a:latin typeface="+mn-lt"/>
                        <a:ea typeface="+mn-ea"/>
                        <a:cs typeface="+mn-cs"/>
                      </a:endParaRPr>
                    </a:p>
                    <a:p>
                      <a:endParaRPr lang="en-LT" sz="1400" dirty="0"/>
                    </a:p>
                  </a:txBody>
                  <a:tcPr/>
                </a:tc>
                <a:tc>
                  <a:txBody>
                    <a:bodyPr/>
                    <a:lstStyle/>
                    <a:p>
                      <a:r>
                        <a:rPr lang="lt-LT" sz="1400" kern="1200" dirty="0">
                          <a:solidFill>
                            <a:schemeClr val="dk1"/>
                          </a:solidFill>
                          <a:effectLst/>
                          <a:latin typeface="+mn-lt"/>
                          <a:ea typeface="+mn-ea"/>
                          <a:cs typeface="+mn-cs"/>
                        </a:rPr>
                        <a:t>Šokio projekto „Susipažįstame: šokio brandos egzaminas“ sukurtų kompozicijų analizė šokio elementų raiškos ir perteiktų prasmių požiūriu, kuriamos šokio kompozicijos pasirinkto žanro žymiausių kūrėjų ar kolektyvų kūrinių analizė.</a:t>
                      </a:r>
                      <a:r>
                        <a:rPr lang="en-LT" sz="1400" dirty="0">
                          <a:effectLst/>
                        </a:rPr>
                        <a:t> </a:t>
                      </a:r>
                      <a:endParaRPr lang="en-LT" sz="1400" dirty="0"/>
                    </a:p>
                  </a:txBody>
                  <a:tcPr/>
                </a:tc>
                <a:tc>
                  <a:txBody>
                    <a:bodyPr/>
                    <a:lstStyle/>
                    <a:p>
                      <a:r>
                        <a:rPr lang="en-LT" sz="1400" dirty="0"/>
                        <a:t>3-4 pamokos</a:t>
                      </a:r>
                    </a:p>
                  </a:txBody>
                  <a:tcPr/>
                </a:tc>
                <a:extLst>
                  <a:ext uri="{0D108BD9-81ED-4DB2-BD59-A6C34878D82A}">
                    <a16:rowId xmlns:a16="http://schemas.microsoft.com/office/drawing/2014/main" val="20072708"/>
                  </a:ext>
                </a:extLst>
              </a:tr>
              <a:tr h="370840">
                <a:tc>
                  <a:txBody>
                    <a:bodyPr/>
                    <a:lstStyle/>
                    <a:p>
                      <a:r>
                        <a:rPr lang="lt-LT" sz="1400" kern="1200" dirty="0">
                          <a:solidFill>
                            <a:schemeClr val="dk1"/>
                          </a:solidFill>
                          <a:effectLst/>
                          <a:latin typeface="+mn-lt"/>
                          <a:ea typeface="+mn-ea"/>
                          <a:cs typeface="+mn-cs"/>
                        </a:rPr>
                        <a:t>C1 Nagrinėja  šiandienos žanrinę ir stilistinę šokio įvairovę, įvardindamas Lietuvos šokio kultūros aktualijas. </a:t>
                      </a:r>
                    </a:p>
                    <a:p>
                      <a:r>
                        <a:rPr lang="lt-LT" sz="1400" kern="1200" dirty="0">
                          <a:solidFill>
                            <a:schemeClr val="dk1"/>
                          </a:solidFill>
                          <a:effectLst/>
                          <a:latin typeface="+mn-lt"/>
                          <a:ea typeface="+mn-ea"/>
                          <a:cs typeface="+mn-cs"/>
                        </a:rPr>
                        <a:t>C2 Nagrinėja fizinės ir skaitmeninės aplinkos poveikį šokio meno raidai.</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Kuriamos šokio kompozicijos žanro, stiliaus nagrinėjimas, siejant su šiandienos aktualijomis bei mokinių asmenine emocine ir </a:t>
                      </a:r>
                      <a:r>
                        <a:rPr lang="lt-LT" sz="1400" kern="1200" dirty="0" err="1">
                          <a:solidFill>
                            <a:schemeClr val="dk1"/>
                          </a:solidFill>
                          <a:effectLst/>
                          <a:latin typeface="+mn-lt"/>
                          <a:ea typeface="+mn-ea"/>
                          <a:cs typeface="+mn-cs"/>
                        </a:rPr>
                        <a:t>kinestetine</a:t>
                      </a:r>
                      <a:r>
                        <a:rPr lang="lt-LT" sz="1400" kern="1200" dirty="0">
                          <a:solidFill>
                            <a:schemeClr val="dk1"/>
                          </a:solidFill>
                          <a:effectLst/>
                          <a:latin typeface="+mn-lt"/>
                          <a:ea typeface="+mn-ea"/>
                          <a:cs typeface="+mn-cs"/>
                        </a:rPr>
                        <a:t> patirtimi, rengiant projekto ,,Susipažįstame: šokio brandos egzaminas“ kūrybinio darbo aprašą.</a:t>
                      </a:r>
                      <a:r>
                        <a:rPr lang="en-LT" sz="1400" dirty="0">
                          <a:effectLst/>
                        </a:rPr>
                        <a:t> </a:t>
                      </a:r>
                      <a:endParaRPr lang="en-LT" sz="1400" dirty="0"/>
                    </a:p>
                  </a:txBody>
                  <a:tcPr/>
                </a:tc>
                <a:tc>
                  <a:txBody>
                    <a:bodyPr/>
                    <a:lstStyle/>
                    <a:p>
                      <a:r>
                        <a:rPr lang="en-LT" sz="1400" dirty="0"/>
                        <a:t>1-2 pamokos</a:t>
                      </a:r>
                    </a:p>
                  </a:txBody>
                  <a:tcPr/>
                </a:tc>
                <a:extLst>
                  <a:ext uri="{0D108BD9-81ED-4DB2-BD59-A6C34878D82A}">
                    <a16:rowId xmlns:a16="http://schemas.microsoft.com/office/drawing/2014/main" val="1018757664"/>
                  </a:ext>
                </a:extLst>
              </a:tr>
              <a:tr h="370840">
                <a:tc>
                  <a:txBody>
                    <a:bodyPr/>
                    <a:lstStyle/>
                    <a:p>
                      <a:r>
                        <a:rPr lang="lt-LT" sz="1400" kern="1200" dirty="0">
                          <a:solidFill>
                            <a:schemeClr val="dk1"/>
                          </a:solidFill>
                          <a:effectLst/>
                          <a:latin typeface="+mn-lt"/>
                          <a:ea typeface="+mn-ea"/>
                          <a:cs typeface="+mn-cs"/>
                        </a:rPr>
                        <a:t>C3 Analizuoja šokio veiklos teikiamos emocinės ir </a:t>
                      </a:r>
                      <a:r>
                        <a:rPr lang="lt-LT" sz="1400" kern="1200" dirty="0" err="1">
                          <a:solidFill>
                            <a:schemeClr val="dk1"/>
                          </a:solidFill>
                          <a:effectLst/>
                          <a:latin typeface="+mn-lt"/>
                          <a:ea typeface="+mn-ea"/>
                          <a:cs typeface="+mn-cs"/>
                        </a:rPr>
                        <a:t>kinestetinės</a:t>
                      </a:r>
                      <a:r>
                        <a:rPr lang="lt-LT" sz="1400" kern="1200" dirty="0">
                          <a:solidFill>
                            <a:schemeClr val="dk1"/>
                          </a:solidFill>
                          <a:effectLst/>
                          <a:latin typeface="+mn-lt"/>
                          <a:ea typeface="+mn-ea"/>
                          <a:cs typeface="+mn-cs"/>
                        </a:rPr>
                        <a:t> patirties reikšmę visapusiškai asmenybės saviugdai ir vertybių formavimuisi, pagrįsdamas asmeninės patirties pavyzdžiais.</a:t>
                      </a:r>
                      <a:r>
                        <a:rPr lang="en-LT" sz="1400" dirty="0">
                          <a:effectLst/>
                        </a:rPr>
                        <a:t> </a:t>
                      </a:r>
                      <a:endParaRPr lang="en-LT" sz="1400" dirty="0"/>
                    </a:p>
                  </a:txBody>
                  <a:tcPr/>
                </a:tc>
                <a:tc>
                  <a:txBody>
                    <a:bodyPr/>
                    <a:lstStyle/>
                    <a:p>
                      <a:r>
                        <a:rPr lang="lt-LT" sz="1400" kern="1200" dirty="0">
                          <a:solidFill>
                            <a:schemeClr val="dk1"/>
                          </a:solidFill>
                          <a:effectLst/>
                          <a:latin typeface="+mn-lt"/>
                          <a:ea typeface="+mn-ea"/>
                          <a:cs typeface="+mn-cs"/>
                        </a:rPr>
                        <a:t>Mokinių asmeninės šokio reikšmės aptarimas, siejant su stebėtais ir išmoktais šokiais. </a:t>
                      </a:r>
                      <a:endParaRPr lang="en-LT" sz="1400" dirty="0"/>
                    </a:p>
                  </a:txBody>
                  <a:tcPr/>
                </a:tc>
                <a:tc>
                  <a:txBody>
                    <a:bodyPr/>
                    <a:lstStyle/>
                    <a:p>
                      <a:r>
                        <a:rPr lang="en-LT" sz="1400" dirty="0"/>
                        <a:t>1-2 pamokos</a:t>
                      </a:r>
                    </a:p>
                  </a:txBody>
                  <a:tcPr/>
                </a:tc>
                <a:extLst>
                  <a:ext uri="{0D108BD9-81ED-4DB2-BD59-A6C34878D82A}">
                    <a16:rowId xmlns:a16="http://schemas.microsoft.com/office/drawing/2014/main" val="4205408898"/>
                  </a:ext>
                </a:extLst>
              </a:tr>
            </a:tbl>
          </a:graphicData>
        </a:graphic>
      </p:graphicFrame>
    </p:spTree>
    <p:extLst>
      <p:ext uri="{BB962C8B-B14F-4D97-AF65-F5344CB8AC3E}">
        <p14:creationId xmlns:p14="http://schemas.microsoft.com/office/powerpoint/2010/main" val="4011876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E9DC8-EF48-0D40-A62F-BA34A870B7E2}"/>
              </a:ext>
            </a:extLst>
          </p:cNvPr>
          <p:cNvSpPr>
            <a:spLocks noGrp="1"/>
          </p:cNvSpPr>
          <p:nvPr>
            <p:ph type="title"/>
          </p:nvPr>
        </p:nvSpPr>
        <p:spPr/>
        <p:txBody>
          <a:bodyPr>
            <a:normAutofit/>
          </a:bodyPr>
          <a:lstStyle/>
          <a:p>
            <a:pPr algn="ctr"/>
            <a:endParaRPr lang="en-LT" sz="4000" b="1" dirty="0"/>
          </a:p>
        </p:txBody>
      </p:sp>
      <p:sp>
        <p:nvSpPr>
          <p:cNvPr id="3" name="Content Placeholder 2">
            <a:extLst>
              <a:ext uri="{FF2B5EF4-FFF2-40B4-BE49-F238E27FC236}">
                <a16:creationId xmlns:a16="http://schemas.microsoft.com/office/drawing/2014/main" id="{B71A9B45-0368-4A4B-B80D-BB599BA48353}"/>
              </a:ext>
            </a:extLst>
          </p:cNvPr>
          <p:cNvSpPr>
            <a:spLocks noGrp="1"/>
          </p:cNvSpPr>
          <p:nvPr>
            <p:ph idx="1"/>
          </p:nvPr>
        </p:nvSpPr>
        <p:spPr/>
        <p:txBody>
          <a:bodyPr/>
          <a:lstStyle/>
          <a:p>
            <a:pPr marL="0" indent="0" algn="ctr">
              <a:buNone/>
            </a:pPr>
            <a:endParaRPr lang="en-LT" b="1" dirty="0"/>
          </a:p>
          <a:p>
            <a:pPr marL="0" indent="0" algn="ctr">
              <a:buNone/>
            </a:pPr>
            <a:endParaRPr lang="en-LT" b="1" dirty="0"/>
          </a:p>
          <a:p>
            <a:pPr marL="0" indent="0" algn="ctr">
              <a:buNone/>
            </a:pPr>
            <a:endParaRPr lang="en-LT" b="1" dirty="0"/>
          </a:p>
          <a:p>
            <a:pPr marL="0" indent="0" algn="ctr">
              <a:buNone/>
            </a:pPr>
            <a:r>
              <a:rPr lang="en-LT" b="1" dirty="0"/>
              <a:t>Ačiū, bendradarbiaukime!</a:t>
            </a:r>
            <a:endParaRPr lang="en-LT" dirty="0"/>
          </a:p>
        </p:txBody>
      </p:sp>
    </p:spTree>
    <p:extLst>
      <p:ext uri="{BB962C8B-B14F-4D97-AF65-F5344CB8AC3E}">
        <p14:creationId xmlns:p14="http://schemas.microsoft.com/office/powerpoint/2010/main" val="397398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E2B54-A03C-5F46-917C-9498E4A37A34}"/>
              </a:ext>
            </a:extLst>
          </p:cNvPr>
          <p:cNvSpPr>
            <a:spLocks noGrp="1"/>
          </p:cNvSpPr>
          <p:nvPr>
            <p:ph type="title"/>
          </p:nvPr>
        </p:nvSpPr>
        <p:spPr/>
        <p:txBody>
          <a:bodyPr/>
          <a:lstStyle/>
          <a:p>
            <a:r>
              <a:rPr lang="en-US" dirty="0" err="1"/>
              <a:t>Metodin</a:t>
            </a:r>
            <a:r>
              <a:rPr lang="lt-LT" dirty="0"/>
              <a:t>ės rekomendacijos</a:t>
            </a:r>
            <a:br>
              <a:rPr lang="en-LT" dirty="0"/>
            </a:br>
            <a:endParaRPr lang="en-LT" dirty="0"/>
          </a:p>
        </p:txBody>
      </p:sp>
      <p:sp>
        <p:nvSpPr>
          <p:cNvPr id="3" name="Content Placeholder 2">
            <a:extLst>
              <a:ext uri="{FF2B5EF4-FFF2-40B4-BE49-F238E27FC236}">
                <a16:creationId xmlns:a16="http://schemas.microsoft.com/office/drawing/2014/main" id="{91A58286-7ED1-8445-9A25-40AE4A393281}"/>
              </a:ext>
            </a:extLst>
          </p:cNvPr>
          <p:cNvSpPr>
            <a:spLocks noGrp="1"/>
          </p:cNvSpPr>
          <p:nvPr>
            <p:ph idx="1"/>
          </p:nvPr>
        </p:nvSpPr>
        <p:spPr/>
        <p:txBody>
          <a:bodyPr/>
          <a:lstStyle/>
          <a:p>
            <a:pPr marL="0" indent="0">
              <a:buNone/>
            </a:pPr>
            <a:r>
              <a:rPr lang="en-US" b="1" dirty="0" err="1"/>
              <a:t>Ilgalaikė</a:t>
            </a:r>
            <a:r>
              <a:rPr lang="en-US" b="1" dirty="0"/>
              <a:t> </a:t>
            </a:r>
            <a:r>
              <a:rPr lang="en-US" b="1" dirty="0" err="1"/>
              <a:t>užduotis-projektas</a:t>
            </a:r>
            <a:r>
              <a:rPr lang="en-US" b="1" dirty="0"/>
              <a:t> </a:t>
            </a:r>
            <a:r>
              <a:rPr lang="lt-LT" b="1" dirty="0"/>
              <a:t>„</a:t>
            </a:r>
            <a:r>
              <a:rPr lang="en-US" b="1" dirty="0" err="1"/>
              <a:t>Susipažįstame</a:t>
            </a:r>
            <a:r>
              <a:rPr lang="en-US" b="1" dirty="0"/>
              <a:t>: </a:t>
            </a:r>
            <a:r>
              <a:rPr lang="lt-LT" b="1" dirty="0"/>
              <a:t>šokio brandos egzaminas“ </a:t>
            </a:r>
          </a:p>
          <a:p>
            <a:r>
              <a:rPr lang="en-US" dirty="0" err="1"/>
              <a:t>Užduotis</a:t>
            </a:r>
            <a:r>
              <a:rPr lang="en-US" dirty="0"/>
              <a:t> </a:t>
            </a:r>
            <a:r>
              <a:rPr lang="en-US" dirty="0" err="1"/>
              <a:t>yra</a:t>
            </a:r>
            <a:r>
              <a:rPr lang="en-US" dirty="0"/>
              <a:t> </a:t>
            </a:r>
            <a:r>
              <a:rPr lang="en-US" dirty="0" err="1"/>
              <a:t>skirta</a:t>
            </a:r>
            <a:r>
              <a:rPr lang="en-US" dirty="0"/>
              <a:t> A1,A2, A3, A4, B1, B2, B3, C1, C2, C3 </a:t>
            </a:r>
            <a:r>
              <a:rPr lang="en-US" dirty="0" err="1"/>
              <a:t>pasiekimams</a:t>
            </a:r>
            <a:r>
              <a:rPr lang="en-US" dirty="0"/>
              <a:t>. </a:t>
            </a:r>
            <a:endParaRPr lang="en-LT" dirty="0"/>
          </a:p>
          <a:p>
            <a:r>
              <a:rPr lang="lt-LT" dirty="0"/>
              <a:t>Užduotis yra svarbi supažindinant mokinius su šokio brandos egzaminu, jo vykdymo ir vertinimo kriterijais, pasirengimo etapų planavimu ir eiga. Įgijus patirties įgyvendinant „</a:t>
            </a:r>
            <a:r>
              <a:rPr lang="en-US" dirty="0" err="1"/>
              <a:t>Susipažįstame</a:t>
            </a:r>
            <a:r>
              <a:rPr lang="en-US" dirty="0"/>
              <a:t>: </a:t>
            </a:r>
            <a:r>
              <a:rPr lang="lt-LT" dirty="0"/>
              <a:t>šokio brandos egzaminas“ projektą komandoje, mokiniai turės tikslingų įžvalgų pasirenkant laikyti menų (šokio) brandos egzaminą dvyliktoje klasėje.</a:t>
            </a:r>
            <a:endParaRPr lang="en-LT" dirty="0"/>
          </a:p>
          <a:p>
            <a:endParaRPr lang="en-LT" dirty="0"/>
          </a:p>
        </p:txBody>
      </p:sp>
    </p:spTree>
    <p:extLst>
      <p:ext uri="{BB962C8B-B14F-4D97-AF65-F5344CB8AC3E}">
        <p14:creationId xmlns:p14="http://schemas.microsoft.com/office/powerpoint/2010/main" val="367129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1A891-A5EB-F046-872E-0E92BA8B951F}"/>
              </a:ext>
            </a:extLst>
          </p:cNvPr>
          <p:cNvSpPr>
            <a:spLocks noGrp="1"/>
          </p:cNvSpPr>
          <p:nvPr>
            <p:ph type="title"/>
          </p:nvPr>
        </p:nvSpPr>
        <p:spPr/>
        <p:txBody>
          <a:bodyPr/>
          <a:lstStyle/>
          <a:p>
            <a:r>
              <a:rPr lang="lt-LT" b="1" dirty="0"/>
              <a:t>Užduoties sąlygos</a:t>
            </a:r>
            <a:br>
              <a:rPr lang="en-LT" dirty="0"/>
            </a:br>
            <a:endParaRPr lang="en-LT" dirty="0"/>
          </a:p>
        </p:txBody>
      </p:sp>
      <p:sp>
        <p:nvSpPr>
          <p:cNvPr id="3" name="Content Placeholder 2">
            <a:extLst>
              <a:ext uri="{FF2B5EF4-FFF2-40B4-BE49-F238E27FC236}">
                <a16:creationId xmlns:a16="http://schemas.microsoft.com/office/drawing/2014/main" id="{E8B9C140-FD66-DF49-BE02-472837C156D9}"/>
              </a:ext>
            </a:extLst>
          </p:cNvPr>
          <p:cNvSpPr>
            <a:spLocks noGrp="1"/>
          </p:cNvSpPr>
          <p:nvPr>
            <p:ph idx="1"/>
          </p:nvPr>
        </p:nvSpPr>
        <p:spPr/>
        <p:txBody>
          <a:bodyPr>
            <a:normAutofit/>
          </a:bodyPr>
          <a:lstStyle/>
          <a:p>
            <a:r>
              <a:rPr lang="lt-LT" dirty="0"/>
              <a:t>Šį projektą rekomenduojama vykdyti </a:t>
            </a:r>
            <a:r>
              <a:rPr lang="en-US" dirty="0"/>
              <a:t>11 </a:t>
            </a:r>
            <a:r>
              <a:rPr lang="en-US" dirty="0" err="1"/>
              <a:t>klasės</a:t>
            </a:r>
            <a:r>
              <a:rPr lang="en-US" dirty="0"/>
              <a:t> </a:t>
            </a:r>
            <a:r>
              <a:rPr lang="en-US" dirty="0" err="1"/>
              <a:t>antrą</a:t>
            </a:r>
            <a:r>
              <a:rPr lang="en-US" dirty="0"/>
              <a:t> </a:t>
            </a:r>
            <a:r>
              <a:rPr lang="en-US" dirty="0" err="1"/>
              <a:t>pusmetį</a:t>
            </a:r>
            <a:r>
              <a:rPr lang="en-US" dirty="0"/>
              <a:t> </a:t>
            </a:r>
            <a:r>
              <a:rPr lang="en-US" dirty="0" err="1"/>
              <a:t>arba</a:t>
            </a:r>
            <a:r>
              <a:rPr lang="en-US" dirty="0"/>
              <a:t> 12 </a:t>
            </a:r>
            <a:r>
              <a:rPr lang="en-US" dirty="0" err="1"/>
              <a:t>klasės</a:t>
            </a:r>
            <a:r>
              <a:rPr lang="en-US" dirty="0"/>
              <a:t> </a:t>
            </a:r>
            <a:r>
              <a:rPr lang="en-US" dirty="0" err="1"/>
              <a:t>pirmą</a:t>
            </a:r>
            <a:r>
              <a:rPr lang="en-US" dirty="0"/>
              <a:t> </a:t>
            </a:r>
            <a:r>
              <a:rPr lang="en-US" dirty="0" err="1"/>
              <a:t>pusmetį</a:t>
            </a:r>
            <a:r>
              <a:rPr lang="en-US" dirty="0"/>
              <a:t>, kai </a:t>
            </a:r>
            <a:r>
              <a:rPr lang="en-US" dirty="0" err="1"/>
              <a:t>mokiniai</a:t>
            </a:r>
            <a:r>
              <a:rPr lang="en-US" dirty="0"/>
              <a:t> </a:t>
            </a:r>
            <a:r>
              <a:rPr lang="en-US" dirty="0" err="1"/>
              <a:t>jau</a:t>
            </a:r>
            <a:r>
              <a:rPr lang="en-US" dirty="0"/>
              <a:t> </a:t>
            </a:r>
            <a:r>
              <a:rPr lang="en-US" dirty="0" err="1"/>
              <a:t>yra</a:t>
            </a:r>
            <a:r>
              <a:rPr lang="en-US" dirty="0"/>
              <a:t> </a:t>
            </a:r>
            <a:r>
              <a:rPr lang="en-US" dirty="0" err="1"/>
              <a:t>susipažinę</a:t>
            </a:r>
            <a:r>
              <a:rPr lang="en-US" dirty="0"/>
              <a:t> </a:t>
            </a:r>
            <a:r>
              <a:rPr lang="en-US" dirty="0" err="1"/>
              <a:t>su</a:t>
            </a:r>
            <a:r>
              <a:rPr lang="en-US" dirty="0"/>
              <a:t> </a:t>
            </a:r>
            <a:r>
              <a:rPr lang="en-US" dirty="0" err="1"/>
              <a:t>įvairiais</a:t>
            </a:r>
            <a:r>
              <a:rPr lang="en-US" dirty="0"/>
              <a:t> </a:t>
            </a:r>
            <a:r>
              <a:rPr lang="en-US" dirty="0" err="1"/>
              <a:t>šokio</a:t>
            </a:r>
            <a:r>
              <a:rPr lang="en-US" dirty="0"/>
              <a:t> </a:t>
            </a:r>
            <a:r>
              <a:rPr lang="en-US" dirty="0" err="1"/>
              <a:t>žanrais</a:t>
            </a:r>
            <a:r>
              <a:rPr lang="en-US" dirty="0"/>
              <a:t>, </a:t>
            </a:r>
            <a:r>
              <a:rPr lang="en-US" dirty="0" err="1"/>
              <a:t>šokio</a:t>
            </a:r>
            <a:r>
              <a:rPr lang="en-US" dirty="0"/>
              <a:t> </a:t>
            </a:r>
            <a:r>
              <a:rPr lang="en-US" dirty="0" err="1"/>
              <a:t>elementais</a:t>
            </a:r>
            <a:r>
              <a:rPr lang="en-US" dirty="0"/>
              <a:t> </a:t>
            </a:r>
            <a:r>
              <a:rPr lang="en-US" dirty="0" err="1"/>
              <a:t>ir</a:t>
            </a:r>
            <a:r>
              <a:rPr lang="en-US" dirty="0"/>
              <a:t> </a:t>
            </a:r>
            <a:r>
              <a:rPr lang="en-US" dirty="0" err="1"/>
              <a:t>šokio</a:t>
            </a:r>
            <a:r>
              <a:rPr lang="en-US" dirty="0"/>
              <a:t> </a:t>
            </a:r>
            <a:r>
              <a:rPr lang="en-US" dirty="0" err="1"/>
              <a:t>kompozicijos</a:t>
            </a:r>
            <a:r>
              <a:rPr lang="en-US" dirty="0"/>
              <a:t> </a:t>
            </a:r>
            <a:r>
              <a:rPr lang="en-US" dirty="0" err="1"/>
              <a:t>struktūra</a:t>
            </a:r>
            <a:r>
              <a:rPr lang="en-US" dirty="0"/>
              <a:t>.</a:t>
            </a:r>
            <a:endParaRPr lang="en-LT" dirty="0"/>
          </a:p>
          <a:p>
            <a:r>
              <a:rPr lang="en-US" dirty="0" err="1"/>
              <a:t>Projektą</a:t>
            </a:r>
            <a:r>
              <a:rPr lang="en-US" dirty="0"/>
              <a:t> </a:t>
            </a:r>
            <a:r>
              <a:rPr lang="en-US" dirty="0" err="1"/>
              <a:t>rekomenduojama</a:t>
            </a:r>
            <a:r>
              <a:rPr lang="en-US" dirty="0"/>
              <a:t> </a:t>
            </a:r>
            <a:r>
              <a:rPr lang="en-US" dirty="0" err="1"/>
              <a:t>vykdyti</a:t>
            </a:r>
            <a:r>
              <a:rPr lang="en-US" dirty="0"/>
              <a:t> 5-6 </a:t>
            </a:r>
            <a:r>
              <a:rPr lang="en-US" dirty="0" err="1"/>
              <a:t>mokin</a:t>
            </a:r>
            <a:r>
              <a:rPr lang="lt-LT" dirty="0" err="1"/>
              <a:t>ių</a:t>
            </a:r>
            <a:r>
              <a:rPr lang="lt-LT" dirty="0"/>
              <a:t> </a:t>
            </a:r>
            <a:r>
              <a:rPr lang="en-US" dirty="0" err="1"/>
              <a:t>grupėse</a:t>
            </a:r>
            <a:r>
              <a:rPr lang="en-US" dirty="0"/>
              <a:t>, </a:t>
            </a:r>
            <a:r>
              <a:rPr lang="en-US" dirty="0" err="1"/>
              <a:t>tačiau</a:t>
            </a:r>
            <a:r>
              <a:rPr lang="en-US" dirty="0"/>
              <a:t>, </a:t>
            </a:r>
            <a:r>
              <a:rPr lang="en-US" dirty="0" err="1"/>
              <a:t>jei</a:t>
            </a:r>
            <a:r>
              <a:rPr lang="en-US" dirty="0"/>
              <a:t> </a:t>
            </a:r>
            <a:r>
              <a:rPr lang="en-US" dirty="0" err="1"/>
              <a:t>yra</a:t>
            </a:r>
            <a:r>
              <a:rPr lang="en-US" dirty="0"/>
              <a:t> </a:t>
            </a:r>
            <a:r>
              <a:rPr lang="en-US" dirty="0" err="1"/>
              <a:t>norinčių</a:t>
            </a:r>
            <a:r>
              <a:rPr lang="en-US" dirty="0"/>
              <a:t> </a:t>
            </a:r>
            <a:r>
              <a:rPr lang="en-US" dirty="0" err="1"/>
              <a:t>projektą</a:t>
            </a:r>
            <a:r>
              <a:rPr lang="en-US" dirty="0"/>
              <a:t> </a:t>
            </a:r>
            <a:r>
              <a:rPr lang="en-US" dirty="0" err="1"/>
              <a:t>atlikti</a:t>
            </a:r>
            <a:r>
              <a:rPr lang="en-US" dirty="0"/>
              <a:t> </a:t>
            </a:r>
            <a:r>
              <a:rPr lang="en-US" dirty="0" err="1"/>
              <a:t>individualiai</a:t>
            </a:r>
            <a:r>
              <a:rPr lang="en-US" dirty="0"/>
              <a:t> </a:t>
            </a:r>
            <a:r>
              <a:rPr lang="en-US" dirty="0" err="1"/>
              <a:t>ar</a:t>
            </a:r>
            <a:r>
              <a:rPr lang="en-US" dirty="0"/>
              <a:t> </a:t>
            </a:r>
            <a:r>
              <a:rPr lang="en-US" dirty="0" err="1"/>
              <a:t>mažesniu</a:t>
            </a:r>
            <a:r>
              <a:rPr lang="en-US" dirty="0"/>
              <a:t> </a:t>
            </a:r>
            <a:r>
              <a:rPr lang="en-US" dirty="0" err="1"/>
              <a:t>mokinių</a:t>
            </a:r>
            <a:r>
              <a:rPr lang="en-US" dirty="0"/>
              <a:t> </a:t>
            </a:r>
            <a:r>
              <a:rPr lang="en-US" dirty="0" err="1"/>
              <a:t>skaičiumi</a:t>
            </a:r>
            <a:r>
              <a:rPr lang="en-US" dirty="0"/>
              <a:t> </a:t>
            </a:r>
            <a:r>
              <a:rPr lang="en-US" dirty="0" err="1"/>
              <a:t>grup</a:t>
            </a:r>
            <a:r>
              <a:rPr lang="lt-LT" dirty="0" err="1"/>
              <a:t>ėje</a:t>
            </a:r>
            <a:r>
              <a:rPr lang="en-US" dirty="0"/>
              <a:t>, </a:t>
            </a:r>
            <a:r>
              <a:rPr lang="en-US" dirty="0" err="1"/>
              <a:t>galimi</a:t>
            </a:r>
            <a:r>
              <a:rPr lang="en-US" dirty="0"/>
              <a:t> </a:t>
            </a:r>
            <a:r>
              <a:rPr lang="en-US" dirty="0" err="1"/>
              <a:t>visi</a:t>
            </a:r>
            <a:r>
              <a:rPr lang="en-US" dirty="0"/>
              <a:t> </a:t>
            </a:r>
            <a:r>
              <a:rPr lang="en-US" dirty="0" err="1"/>
              <a:t>minėti</a:t>
            </a:r>
            <a:r>
              <a:rPr lang="en-US" dirty="0"/>
              <a:t> </a:t>
            </a:r>
            <a:r>
              <a:rPr lang="en-US" dirty="0" err="1"/>
              <a:t>variantai</a:t>
            </a:r>
            <a:r>
              <a:rPr lang="en-US" dirty="0"/>
              <a:t>.</a:t>
            </a:r>
            <a:endParaRPr lang="en-LT" dirty="0"/>
          </a:p>
          <a:p>
            <a:r>
              <a:rPr lang="en-US" dirty="0" err="1"/>
              <a:t>Projektas</a:t>
            </a:r>
            <a:r>
              <a:rPr lang="en-US" dirty="0"/>
              <a:t> </a:t>
            </a:r>
            <a:r>
              <a:rPr lang="en-US" dirty="0" err="1"/>
              <a:t>įgyvendinamas</a:t>
            </a:r>
            <a:r>
              <a:rPr lang="en-US" dirty="0"/>
              <a:t> </a:t>
            </a:r>
            <a:r>
              <a:rPr lang="en-US" u="sng" dirty="0" err="1"/>
              <a:t>pagal</a:t>
            </a:r>
            <a:r>
              <a:rPr lang="en-US" u="sng" dirty="0"/>
              <a:t> </a:t>
            </a:r>
            <a:r>
              <a:rPr lang="en-US" u="sng" dirty="0" err="1"/>
              <a:t>menų</a:t>
            </a:r>
            <a:r>
              <a:rPr lang="en-US" u="sng" dirty="0"/>
              <a:t> (</a:t>
            </a:r>
            <a:r>
              <a:rPr lang="en-US" u="sng" dirty="0" err="1"/>
              <a:t>šokio</a:t>
            </a:r>
            <a:r>
              <a:rPr lang="en-US" u="sng" dirty="0"/>
              <a:t>) </a:t>
            </a:r>
            <a:r>
              <a:rPr lang="en-US" u="sng" dirty="0" err="1"/>
              <a:t>brandos</a:t>
            </a:r>
            <a:r>
              <a:rPr lang="en-US" u="sng" dirty="0"/>
              <a:t> </a:t>
            </a:r>
            <a:r>
              <a:rPr lang="en-US" u="sng" dirty="0" err="1"/>
              <a:t>egzamino</a:t>
            </a:r>
            <a:r>
              <a:rPr lang="en-US" u="sng" dirty="0"/>
              <a:t> </a:t>
            </a:r>
            <a:r>
              <a:rPr lang="en-US" u="sng" dirty="0" err="1"/>
              <a:t>šokio</a:t>
            </a:r>
            <a:r>
              <a:rPr lang="en-US" u="sng" dirty="0"/>
              <a:t> </a:t>
            </a:r>
            <a:r>
              <a:rPr lang="en-US" u="sng" dirty="0" err="1"/>
              <a:t>kūrimo</a:t>
            </a:r>
            <a:r>
              <a:rPr lang="en-US" u="sng" dirty="0"/>
              <a:t> </a:t>
            </a:r>
            <a:r>
              <a:rPr lang="en-US" u="sng" dirty="0" err="1"/>
              <a:t>krypties</a:t>
            </a:r>
            <a:r>
              <a:rPr lang="en-US" u="sng" dirty="0"/>
              <a:t> </a:t>
            </a:r>
            <a:r>
              <a:rPr lang="en-US" u="sng" dirty="0" err="1"/>
              <a:t>reikalavimus</a:t>
            </a:r>
            <a:r>
              <a:rPr lang="en-US" u="sng" dirty="0"/>
              <a:t>.</a:t>
            </a:r>
            <a:endParaRPr lang="en-LT" dirty="0"/>
          </a:p>
          <a:p>
            <a:pPr marL="0" indent="0">
              <a:buNone/>
            </a:pPr>
            <a:endParaRPr lang="en-LT" dirty="0"/>
          </a:p>
          <a:p>
            <a:endParaRPr lang="en-LT" dirty="0"/>
          </a:p>
        </p:txBody>
      </p:sp>
    </p:spTree>
    <p:extLst>
      <p:ext uri="{BB962C8B-B14F-4D97-AF65-F5344CB8AC3E}">
        <p14:creationId xmlns:p14="http://schemas.microsoft.com/office/powerpoint/2010/main" val="205386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7C42D-7E60-3348-9AD2-5DCEA0622741}"/>
              </a:ext>
            </a:extLst>
          </p:cNvPr>
          <p:cNvSpPr>
            <a:spLocks noGrp="1"/>
          </p:cNvSpPr>
          <p:nvPr>
            <p:ph type="title"/>
          </p:nvPr>
        </p:nvSpPr>
        <p:spPr/>
        <p:txBody>
          <a:bodyPr/>
          <a:lstStyle/>
          <a:p>
            <a:r>
              <a:rPr lang="en-US" b="1" dirty="0" err="1"/>
              <a:t>Užduoties</a:t>
            </a:r>
            <a:r>
              <a:rPr lang="en-US" b="1" dirty="0"/>
              <a:t> </a:t>
            </a:r>
            <a:r>
              <a:rPr lang="en-US" b="1" dirty="0" err="1"/>
              <a:t>aprašymas</a:t>
            </a:r>
            <a:br>
              <a:rPr lang="en-LT" dirty="0"/>
            </a:br>
            <a:endParaRPr lang="en-LT" dirty="0"/>
          </a:p>
        </p:txBody>
      </p:sp>
      <p:sp>
        <p:nvSpPr>
          <p:cNvPr id="3" name="Content Placeholder 2">
            <a:extLst>
              <a:ext uri="{FF2B5EF4-FFF2-40B4-BE49-F238E27FC236}">
                <a16:creationId xmlns:a16="http://schemas.microsoft.com/office/drawing/2014/main" id="{03F65F9F-3108-1941-8B9E-3314CF13E5F3}"/>
              </a:ext>
            </a:extLst>
          </p:cNvPr>
          <p:cNvSpPr>
            <a:spLocks noGrp="1"/>
          </p:cNvSpPr>
          <p:nvPr>
            <p:ph idx="1"/>
          </p:nvPr>
        </p:nvSpPr>
        <p:spPr/>
        <p:txBody>
          <a:bodyPr/>
          <a:lstStyle/>
          <a:p>
            <a:r>
              <a:rPr lang="en-US" dirty="0" err="1"/>
              <a:t>Mokiniai</a:t>
            </a:r>
            <a:r>
              <a:rPr lang="en-US" dirty="0"/>
              <a:t> </a:t>
            </a:r>
            <a:r>
              <a:rPr lang="en-US" dirty="0" err="1"/>
              <a:t>pasiskirsto</a:t>
            </a:r>
            <a:r>
              <a:rPr lang="en-US" dirty="0"/>
              <a:t> </a:t>
            </a:r>
            <a:r>
              <a:rPr lang="en-US" dirty="0" err="1"/>
              <a:t>į</a:t>
            </a:r>
            <a:r>
              <a:rPr lang="en-US" dirty="0"/>
              <a:t> 5-6 </a:t>
            </a:r>
            <a:r>
              <a:rPr lang="en-US" dirty="0" err="1"/>
              <a:t>asmenų</a:t>
            </a:r>
            <a:r>
              <a:rPr lang="en-US" dirty="0"/>
              <a:t> </a:t>
            </a:r>
            <a:r>
              <a:rPr lang="en-US" dirty="0" err="1"/>
              <a:t>darbo</a:t>
            </a:r>
            <a:r>
              <a:rPr lang="en-US" dirty="0"/>
              <a:t> </a:t>
            </a:r>
            <a:r>
              <a:rPr lang="en-US" dirty="0" err="1"/>
              <a:t>grupes</a:t>
            </a:r>
            <a:r>
              <a:rPr lang="en-US" dirty="0"/>
              <a:t> </a:t>
            </a:r>
            <a:r>
              <a:rPr lang="en-US" dirty="0" err="1"/>
              <a:t>ir</a:t>
            </a:r>
            <a:r>
              <a:rPr lang="en-US" dirty="0"/>
              <a:t>, </a:t>
            </a:r>
            <a:r>
              <a:rPr lang="en-US" dirty="0" err="1"/>
              <a:t>pagal</a:t>
            </a:r>
            <a:r>
              <a:rPr lang="en-US" dirty="0"/>
              <a:t> </a:t>
            </a:r>
            <a:r>
              <a:rPr lang="en-US" dirty="0" err="1"/>
              <a:t>savo</a:t>
            </a:r>
            <a:r>
              <a:rPr lang="en-US" dirty="0"/>
              <a:t> </a:t>
            </a:r>
            <a:r>
              <a:rPr lang="en-US" dirty="0" err="1"/>
              <a:t>interesą</a:t>
            </a:r>
            <a:r>
              <a:rPr lang="en-US" dirty="0"/>
              <a:t>, </a:t>
            </a:r>
            <a:r>
              <a:rPr lang="en-US" dirty="0" err="1"/>
              <a:t>patirtį</a:t>
            </a:r>
            <a:r>
              <a:rPr lang="en-US" dirty="0"/>
              <a:t> </a:t>
            </a:r>
            <a:r>
              <a:rPr lang="en-US" dirty="0" err="1"/>
              <a:t>ar</a:t>
            </a:r>
            <a:r>
              <a:rPr lang="en-US" dirty="0"/>
              <a:t> </a:t>
            </a:r>
            <a:r>
              <a:rPr lang="en-US" dirty="0" err="1"/>
              <a:t>iššūkį</a:t>
            </a:r>
            <a:r>
              <a:rPr lang="en-US" dirty="0"/>
              <a:t> </a:t>
            </a:r>
            <a:r>
              <a:rPr lang="en-US" dirty="0" err="1"/>
              <a:t>pasirenka</a:t>
            </a:r>
            <a:r>
              <a:rPr lang="en-US" dirty="0"/>
              <a:t> </a:t>
            </a:r>
            <a:r>
              <a:rPr lang="en-US" dirty="0" err="1"/>
              <a:t>šokio</a:t>
            </a:r>
            <a:r>
              <a:rPr lang="en-US" dirty="0"/>
              <a:t> </a:t>
            </a:r>
            <a:r>
              <a:rPr lang="en-US" dirty="0" err="1"/>
              <a:t>stilių</a:t>
            </a:r>
            <a:r>
              <a:rPr lang="en-US" dirty="0"/>
              <a:t>, </a:t>
            </a:r>
            <a:r>
              <a:rPr lang="en-US" dirty="0" err="1"/>
              <a:t>kurio</a:t>
            </a:r>
            <a:r>
              <a:rPr lang="en-US" dirty="0"/>
              <a:t> </a:t>
            </a:r>
            <a:r>
              <a:rPr lang="en-US" dirty="0" err="1"/>
              <a:t>pagrindu</a:t>
            </a:r>
            <a:r>
              <a:rPr lang="en-US" dirty="0"/>
              <a:t> </a:t>
            </a:r>
            <a:r>
              <a:rPr lang="en-US" dirty="0" err="1"/>
              <a:t>sukurs</a:t>
            </a:r>
            <a:r>
              <a:rPr lang="en-US" dirty="0"/>
              <a:t> ne </a:t>
            </a:r>
            <a:r>
              <a:rPr lang="en-US" dirty="0" err="1"/>
              <a:t>mažesnę</a:t>
            </a:r>
            <a:r>
              <a:rPr lang="en-US" dirty="0"/>
              <a:t> </a:t>
            </a:r>
            <a:r>
              <a:rPr lang="en-US" dirty="0" err="1"/>
              <a:t>nei</a:t>
            </a:r>
            <a:r>
              <a:rPr lang="en-US" dirty="0"/>
              <a:t> 3 min. </a:t>
            </a:r>
            <a:r>
              <a:rPr lang="en-US" dirty="0" err="1"/>
              <a:t>šokio</a:t>
            </a:r>
            <a:r>
              <a:rPr lang="en-US" dirty="0"/>
              <a:t> </a:t>
            </a:r>
            <a:r>
              <a:rPr lang="en-US" dirty="0" err="1"/>
              <a:t>kompoziciją</a:t>
            </a:r>
            <a:r>
              <a:rPr lang="en-US" dirty="0"/>
              <a:t> (I), </a:t>
            </a:r>
            <a:r>
              <a:rPr lang="en-US" dirty="0" err="1"/>
              <a:t>parengs</a:t>
            </a:r>
            <a:r>
              <a:rPr lang="en-US" dirty="0"/>
              <a:t> </a:t>
            </a:r>
            <a:r>
              <a:rPr lang="en-US" dirty="0" err="1"/>
              <a:t>kūrybinio</a:t>
            </a:r>
            <a:r>
              <a:rPr lang="en-US" dirty="0"/>
              <a:t> </a:t>
            </a:r>
            <a:r>
              <a:rPr lang="en-US" dirty="0" err="1"/>
              <a:t>darbo</a:t>
            </a:r>
            <a:r>
              <a:rPr lang="en-US" dirty="0"/>
              <a:t> </a:t>
            </a:r>
            <a:r>
              <a:rPr lang="en-US" dirty="0" err="1"/>
              <a:t>aprašą</a:t>
            </a:r>
            <a:r>
              <a:rPr lang="en-US" dirty="0"/>
              <a:t> (II) </a:t>
            </a:r>
            <a:r>
              <a:rPr lang="en-US" dirty="0" err="1"/>
              <a:t>bei</a:t>
            </a:r>
            <a:r>
              <a:rPr lang="en-US" dirty="0"/>
              <a:t> </a:t>
            </a:r>
            <a:r>
              <a:rPr lang="en-US" dirty="0" err="1"/>
              <a:t>pristatys</a:t>
            </a:r>
            <a:r>
              <a:rPr lang="en-US" dirty="0"/>
              <a:t> </a:t>
            </a:r>
            <a:r>
              <a:rPr lang="en-US" dirty="0" err="1"/>
              <a:t>visą</a:t>
            </a:r>
            <a:r>
              <a:rPr lang="en-US" dirty="0"/>
              <a:t> </a:t>
            </a:r>
            <a:r>
              <a:rPr lang="en-US" dirty="0" err="1"/>
              <a:t>kūrybinį</a:t>
            </a:r>
            <a:r>
              <a:rPr lang="en-US" dirty="0"/>
              <a:t> </a:t>
            </a:r>
            <a:r>
              <a:rPr lang="en-US" dirty="0" err="1"/>
              <a:t>darbą</a:t>
            </a:r>
            <a:r>
              <a:rPr lang="en-US" dirty="0"/>
              <a:t> </a:t>
            </a:r>
            <a:r>
              <a:rPr lang="en-US" dirty="0" err="1"/>
              <a:t>ir</a:t>
            </a:r>
            <a:r>
              <a:rPr lang="en-US" dirty="0"/>
              <a:t> jo </a:t>
            </a:r>
            <a:r>
              <a:rPr lang="en-US" dirty="0" err="1"/>
              <a:t>procesą</a:t>
            </a:r>
            <a:r>
              <a:rPr lang="en-US" dirty="0"/>
              <a:t> (III).</a:t>
            </a:r>
            <a:endParaRPr lang="en-LT" dirty="0"/>
          </a:p>
          <a:p>
            <a:r>
              <a:rPr lang="en-US" dirty="0" err="1"/>
              <a:t>Mokiniai</a:t>
            </a:r>
            <a:r>
              <a:rPr lang="en-US" dirty="0"/>
              <a:t> </a:t>
            </a:r>
            <a:r>
              <a:rPr lang="en-US" dirty="0" err="1"/>
              <a:t>komandose</a:t>
            </a:r>
            <a:r>
              <a:rPr lang="en-US" dirty="0"/>
              <a:t> </a:t>
            </a:r>
            <a:r>
              <a:rPr lang="en-US" dirty="0" err="1"/>
              <a:t>patys</a:t>
            </a:r>
            <a:r>
              <a:rPr lang="en-US" dirty="0"/>
              <a:t> </a:t>
            </a:r>
            <a:r>
              <a:rPr lang="en-US" dirty="0" err="1"/>
              <a:t>pasiskirsto</a:t>
            </a:r>
            <a:r>
              <a:rPr lang="en-US" dirty="0"/>
              <a:t> </a:t>
            </a:r>
            <a:r>
              <a:rPr lang="en-US" dirty="0" err="1"/>
              <a:t>užduotimis</a:t>
            </a:r>
            <a:r>
              <a:rPr lang="en-US" dirty="0"/>
              <a:t>. </a:t>
            </a:r>
            <a:r>
              <a:rPr lang="en-US" dirty="0" err="1"/>
              <a:t>Pvz</a:t>
            </a:r>
            <a:r>
              <a:rPr lang="en-US" dirty="0"/>
              <a:t>., </a:t>
            </a:r>
            <a:r>
              <a:rPr lang="en-US" dirty="0" err="1"/>
              <a:t>vieni</a:t>
            </a:r>
            <a:r>
              <a:rPr lang="en-US" dirty="0"/>
              <a:t> </a:t>
            </a:r>
            <a:r>
              <a:rPr lang="en-US" dirty="0" err="1"/>
              <a:t>atsakingi</a:t>
            </a:r>
            <a:r>
              <a:rPr lang="en-US" dirty="0"/>
              <a:t> </a:t>
            </a:r>
            <a:r>
              <a:rPr lang="en-US" dirty="0" err="1"/>
              <a:t>už</a:t>
            </a:r>
            <a:r>
              <a:rPr lang="en-US" dirty="0"/>
              <a:t> </a:t>
            </a:r>
            <a:r>
              <a:rPr lang="en-US" dirty="0" err="1"/>
              <a:t>šokio</a:t>
            </a:r>
            <a:r>
              <a:rPr lang="en-US" dirty="0"/>
              <a:t> </a:t>
            </a:r>
            <a:r>
              <a:rPr lang="en-US" dirty="0" err="1"/>
              <a:t>kompozicijos</a:t>
            </a:r>
            <a:r>
              <a:rPr lang="en-US" dirty="0"/>
              <a:t> </a:t>
            </a:r>
            <a:r>
              <a:rPr lang="en-US" dirty="0" err="1"/>
              <a:t>kūrimo</a:t>
            </a:r>
            <a:r>
              <a:rPr lang="en-US" dirty="0"/>
              <a:t> </a:t>
            </a:r>
            <a:r>
              <a:rPr lang="en-US" dirty="0" err="1"/>
              <a:t>procesą</a:t>
            </a:r>
            <a:r>
              <a:rPr lang="en-US" dirty="0"/>
              <a:t>, </a:t>
            </a:r>
            <a:r>
              <a:rPr lang="en-US" dirty="0" err="1"/>
              <a:t>kiti</a:t>
            </a:r>
            <a:r>
              <a:rPr lang="en-US" dirty="0"/>
              <a:t> </a:t>
            </a:r>
            <a:r>
              <a:rPr lang="en-US" dirty="0" err="1"/>
              <a:t>už</a:t>
            </a:r>
            <a:r>
              <a:rPr lang="en-US" dirty="0"/>
              <a:t> </a:t>
            </a:r>
            <a:r>
              <a:rPr lang="en-US" dirty="0" err="1"/>
              <a:t>kūrybinio</a:t>
            </a:r>
            <a:r>
              <a:rPr lang="en-US" dirty="0"/>
              <a:t> </a:t>
            </a:r>
            <a:r>
              <a:rPr lang="en-US" dirty="0" err="1"/>
              <a:t>darbo</a:t>
            </a:r>
            <a:r>
              <a:rPr lang="en-US" dirty="0"/>
              <a:t> </a:t>
            </a:r>
            <a:r>
              <a:rPr lang="en-US" dirty="0" err="1"/>
              <a:t>aprašo</a:t>
            </a:r>
            <a:r>
              <a:rPr lang="en-US" dirty="0"/>
              <a:t> </a:t>
            </a:r>
            <a:r>
              <a:rPr lang="en-US" dirty="0" err="1"/>
              <a:t>rengimą</a:t>
            </a:r>
            <a:r>
              <a:rPr lang="en-US" dirty="0"/>
              <a:t> </a:t>
            </a:r>
            <a:r>
              <a:rPr lang="en-US" dirty="0" err="1"/>
              <a:t>ir</a:t>
            </a:r>
            <a:r>
              <a:rPr lang="en-US" dirty="0"/>
              <a:t> kt. </a:t>
            </a:r>
            <a:r>
              <a:rPr lang="en-US" dirty="0" err="1"/>
              <a:t>Tačiau</a:t>
            </a:r>
            <a:r>
              <a:rPr lang="en-US" dirty="0"/>
              <a:t> </a:t>
            </a:r>
            <a:r>
              <a:rPr lang="en-US" dirty="0" err="1"/>
              <a:t>atsakomybės</a:t>
            </a:r>
            <a:r>
              <a:rPr lang="en-US" dirty="0"/>
              <a:t> </a:t>
            </a:r>
            <a:r>
              <a:rPr lang="en-US" dirty="0" err="1"/>
              <a:t>rekomenduojamos</a:t>
            </a:r>
            <a:r>
              <a:rPr lang="en-US" dirty="0"/>
              <a:t> tik </a:t>
            </a:r>
            <a:r>
              <a:rPr lang="en-US" dirty="0" err="1"/>
              <a:t>kaip</a:t>
            </a:r>
            <a:r>
              <a:rPr lang="en-US" dirty="0"/>
              <a:t> tam </a:t>
            </a:r>
            <a:r>
              <a:rPr lang="en-US" dirty="0" err="1"/>
              <a:t>tikros</a:t>
            </a:r>
            <a:r>
              <a:rPr lang="en-US" dirty="0"/>
              <a:t> </a:t>
            </a:r>
            <a:r>
              <a:rPr lang="en-US" dirty="0" err="1"/>
              <a:t>veiklos</a:t>
            </a:r>
            <a:r>
              <a:rPr lang="en-US" dirty="0"/>
              <a:t> </a:t>
            </a:r>
            <a:r>
              <a:rPr lang="en-US" dirty="0" err="1"/>
              <a:t>koordinavimas</a:t>
            </a:r>
            <a:r>
              <a:rPr lang="en-US" dirty="0"/>
              <a:t>, </a:t>
            </a:r>
            <a:r>
              <a:rPr lang="en-US" dirty="0" err="1"/>
              <a:t>nes</a:t>
            </a:r>
            <a:r>
              <a:rPr lang="en-US" dirty="0"/>
              <a:t> </a:t>
            </a:r>
            <a:r>
              <a:rPr lang="en-US" dirty="0" err="1"/>
              <a:t>visi</a:t>
            </a:r>
            <a:r>
              <a:rPr lang="en-US" dirty="0"/>
              <a:t> </a:t>
            </a:r>
            <a:r>
              <a:rPr lang="en-US" dirty="0" err="1"/>
              <a:t>grupės</a:t>
            </a:r>
            <a:r>
              <a:rPr lang="en-US" dirty="0"/>
              <a:t> </a:t>
            </a:r>
            <a:r>
              <a:rPr lang="en-US" dirty="0" err="1"/>
              <a:t>nariai</a:t>
            </a:r>
            <a:r>
              <a:rPr lang="en-US" dirty="0"/>
              <a:t> </a:t>
            </a:r>
            <a:r>
              <a:rPr lang="en-US" dirty="0" err="1"/>
              <a:t>neatsiejamai</a:t>
            </a:r>
            <a:r>
              <a:rPr lang="en-US" dirty="0"/>
              <a:t> </a:t>
            </a:r>
            <a:r>
              <a:rPr lang="en-US" dirty="0" err="1"/>
              <a:t>dalyvauja</a:t>
            </a:r>
            <a:r>
              <a:rPr lang="en-US" dirty="0"/>
              <a:t> </a:t>
            </a:r>
            <a:r>
              <a:rPr lang="en-US" dirty="0" err="1"/>
              <a:t>visų</a:t>
            </a:r>
            <a:r>
              <a:rPr lang="en-US" dirty="0"/>
              <a:t> </a:t>
            </a:r>
            <a:r>
              <a:rPr lang="en-US" dirty="0" err="1"/>
              <a:t>etapų</a:t>
            </a:r>
            <a:r>
              <a:rPr lang="en-US" dirty="0"/>
              <a:t> </a:t>
            </a:r>
            <a:r>
              <a:rPr lang="en-US" dirty="0" err="1"/>
              <a:t>vykdyme</a:t>
            </a:r>
            <a:r>
              <a:rPr lang="en-US" dirty="0"/>
              <a:t>.</a:t>
            </a:r>
            <a:endParaRPr lang="en-LT" dirty="0"/>
          </a:p>
          <a:p>
            <a:endParaRPr lang="en-LT" dirty="0"/>
          </a:p>
        </p:txBody>
      </p:sp>
    </p:spTree>
    <p:extLst>
      <p:ext uri="{BB962C8B-B14F-4D97-AF65-F5344CB8AC3E}">
        <p14:creationId xmlns:p14="http://schemas.microsoft.com/office/powerpoint/2010/main" val="1311686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7BE0-5476-534D-899C-850B63A45778}"/>
              </a:ext>
            </a:extLst>
          </p:cNvPr>
          <p:cNvSpPr>
            <a:spLocks noGrp="1"/>
          </p:cNvSpPr>
          <p:nvPr>
            <p:ph type="title"/>
          </p:nvPr>
        </p:nvSpPr>
        <p:spPr/>
        <p:txBody>
          <a:bodyPr>
            <a:normAutofit fontScale="90000"/>
          </a:bodyPr>
          <a:lstStyle/>
          <a:p>
            <a:r>
              <a:rPr lang="en-US" dirty="0"/>
              <a:t>I. </a:t>
            </a:r>
            <a:r>
              <a:rPr lang="en-US" dirty="0" err="1"/>
              <a:t>Pasirinkto</a:t>
            </a:r>
            <a:r>
              <a:rPr lang="en-US" dirty="0"/>
              <a:t> </a:t>
            </a:r>
            <a:r>
              <a:rPr lang="en-US" dirty="0" err="1"/>
              <a:t>šokio</a:t>
            </a:r>
            <a:r>
              <a:rPr lang="en-US" dirty="0"/>
              <a:t> </a:t>
            </a:r>
            <a:r>
              <a:rPr lang="en-US" dirty="0" err="1"/>
              <a:t>žanro</a:t>
            </a:r>
            <a:r>
              <a:rPr lang="en-US" dirty="0"/>
              <a:t> </a:t>
            </a:r>
            <a:r>
              <a:rPr lang="en-US" dirty="0" err="1"/>
              <a:t>kompozicijos</a:t>
            </a:r>
            <a:r>
              <a:rPr lang="en-US" dirty="0"/>
              <a:t> </a:t>
            </a:r>
            <a:r>
              <a:rPr lang="en-US" dirty="0" err="1"/>
              <a:t>sukūrimą</a:t>
            </a:r>
            <a:r>
              <a:rPr lang="en-US" dirty="0"/>
              <a:t> </a:t>
            </a:r>
            <a:r>
              <a:rPr lang="en-US" dirty="0" err="1"/>
              <a:t>siūloma</a:t>
            </a:r>
            <a:r>
              <a:rPr lang="en-US" dirty="0"/>
              <a:t> </a:t>
            </a:r>
            <a:r>
              <a:rPr lang="en-US" dirty="0" err="1"/>
              <a:t>vykdyti</a:t>
            </a:r>
            <a:r>
              <a:rPr lang="en-US" dirty="0"/>
              <a:t> </a:t>
            </a:r>
            <a:r>
              <a:rPr lang="en-US" dirty="0" err="1"/>
              <a:t>pagal</a:t>
            </a:r>
            <a:r>
              <a:rPr lang="en-US" dirty="0"/>
              <a:t> </a:t>
            </a:r>
            <a:r>
              <a:rPr lang="en-US" dirty="0" err="1"/>
              <a:t>šiuos</a:t>
            </a:r>
            <a:r>
              <a:rPr lang="en-US" dirty="0"/>
              <a:t> </a:t>
            </a:r>
            <a:r>
              <a:rPr lang="en-US" dirty="0" err="1"/>
              <a:t>kriterijus</a:t>
            </a:r>
            <a:r>
              <a:rPr lang="en-US" dirty="0"/>
              <a:t>:</a:t>
            </a:r>
            <a:endParaRPr lang="en-LT" dirty="0"/>
          </a:p>
        </p:txBody>
      </p:sp>
      <p:sp>
        <p:nvSpPr>
          <p:cNvPr id="3" name="Content Placeholder 2">
            <a:extLst>
              <a:ext uri="{FF2B5EF4-FFF2-40B4-BE49-F238E27FC236}">
                <a16:creationId xmlns:a16="http://schemas.microsoft.com/office/drawing/2014/main" id="{24641DE0-ED1E-AF47-8997-21F6734D7F5F}"/>
              </a:ext>
            </a:extLst>
          </p:cNvPr>
          <p:cNvSpPr>
            <a:spLocks noGrp="1"/>
          </p:cNvSpPr>
          <p:nvPr>
            <p:ph idx="1"/>
          </p:nvPr>
        </p:nvSpPr>
        <p:spPr/>
        <p:txBody>
          <a:bodyPr/>
          <a:lstStyle/>
          <a:p>
            <a:pPr lvl="0" fontAlgn="base"/>
            <a:r>
              <a:rPr lang="en-US" dirty="0" err="1"/>
              <a:t>šokio</a:t>
            </a:r>
            <a:r>
              <a:rPr lang="en-US" dirty="0"/>
              <a:t> </a:t>
            </a:r>
            <a:r>
              <a:rPr lang="en-US" dirty="0" err="1"/>
              <a:t>kompozicijos</a:t>
            </a:r>
            <a:r>
              <a:rPr lang="en-US" dirty="0"/>
              <a:t> </a:t>
            </a:r>
            <a:r>
              <a:rPr lang="en-US" dirty="0" err="1"/>
              <a:t>idėjos</a:t>
            </a:r>
            <a:r>
              <a:rPr lang="en-US" dirty="0"/>
              <a:t> </a:t>
            </a:r>
            <a:r>
              <a:rPr lang="en-US" dirty="0" err="1"/>
              <a:t>realizavimas</a:t>
            </a:r>
            <a:r>
              <a:rPr lang="en-US" dirty="0"/>
              <a:t>;</a:t>
            </a:r>
            <a:endParaRPr lang="en-LT" dirty="0"/>
          </a:p>
          <a:p>
            <a:pPr lvl="0" fontAlgn="base"/>
            <a:r>
              <a:rPr lang="en-US" dirty="0" err="1"/>
              <a:t>šokio</a:t>
            </a:r>
            <a:r>
              <a:rPr lang="en-US" dirty="0"/>
              <a:t> </a:t>
            </a:r>
            <a:r>
              <a:rPr lang="en-US" dirty="0" err="1"/>
              <a:t>kompozicijos</a:t>
            </a:r>
            <a:r>
              <a:rPr lang="en-US" dirty="0"/>
              <a:t> </a:t>
            </a:r>
            <a:r>
              <a:rPr lang="en-US" dirty="0" err="1"/>
              <a:t>struktūra</a:t>
            </a:r>
            <a:r>
              <a:rPr lang="en-US" dirty="0"/>
              <a:t>;</a:t>
            </a:r>
            <a:endParaRPr lang="en-LT" dirty="0"/>
          </a:p>
          <a:p>
            <a:pPr lvl="0" fontAlgn="base"/>
            <a:r>
              <a:rPr lang="en-US" dirty="0" err="1"/>
              <a:t>šokio</a:t>
            </a:r>
            <a:r>
              <a:rPr lang="en-US" dirty="0"/>
              <a:t> </a:t>
            </a:r>
            <a:r>
              <a:rPr lang="en-US" dirty="0" err="1"/>
              <a:t>ritmo</a:t>
            </a:r>
            <a:r>
              <a:rPr lang="en-US" dirty="0"/>
              <a:t> </a:t>
            </a:r>
            <a:r>
              <a:rPr lang="en-US" dirty="0" err="1"/>
              <a:t>ir</a:t>
            </a:r>
            <a:r>
              <a:rPr lang="en-US" dirty="0"/>
              <a:t> tempo </a:t>
            </a:r>
            <a:r>
              <a:rPr lang="en-US" dirty="0" err="1"/>
              <a:t>raiška</a:t>
            </a:r>
            <a:r>
              <a:rPr lang="en-US" dirty="0"/>
              <a:t>;</a:t>
            </a:r>
            <a:endParaRPr lang="en-LT" dirty="0"/>
          </a:p>
          <a:p>
            <a:pPr lvl="0" fontAlgn="base"/>
            <a:r>
              <a:rPr lang="en-US" dirty="0" err="1"/>
              <a:t>šokio</a:t>
            </a:r>
            <a:r>
              <a:rPr lang="en-US" dirty="0"/>
              <a:t> </a:t>
            </a:r>
            <a:r>
              <a:rPr lang="en-US" dirty="0" err="1"/>
              <a:t>erdvės</a:t>
            </a:r>
            <a:r>
              <a:rPr lang="en-US" dirty="0"/>
              <a:t> </a:t>
            </a:r>
            <a:r>
              <a:rPr lang="en-US" dirty="0" err="1"/>
              <a:t>raiška</a:t>
            </a:r>
            <a:r>
              <a:rPr lang="en-US" dirty="0"/>
              <a:t>;</a:t>
            </a:r>
            <a:endParaRPr lang="en-LT" dirty="0"/>
          </a:p>
          <a:p>
            <a:pPr lvl="0" fontAlgn="base"/>
            <a:r>
              <a:rPr lang="en-US" dirty="0" err="1"/>
              <a:t>šokio</a:t>
            </a:r>
            <a:r>
              <a:rPr lang="en-US" dirty="0"/>
              <a:t> </a:t>
            </a:r>
            <a:r>
              <a:rPr lang="en-US" dirty="0" err="1"/>
              <a:t>dinamikos</a:t>
            </a:r>
            <a:r>
              <a:rPr lang="en-US" dirty="0"/>
              <a:t> </a:t>
            </a:r>
            <a:r>
              <a:rPr lang="en-US" dirty="0" err="1"/>
              <a:t>raiška</a:t>
            </a:r>
            <a:r>
              <a:rPr lang="en-US" dirty="0"/>
              <a:t>;</a:t>
            </a:r>
            <a:endParaRPr lang="en-LT" dirty="0"/>
          </a:p>
          <a:p>
            <a:pPr lvl="0" fontAlgn="base"/>
            <a:r>
              <a:rPr lang="en-US" dirty="0" err="1"/>
              <a:t>vizualinių</a:t>
            </a:r>
            <a:r>
              <a:rPr lang="en-US" dirty="0"/>
              <a:t> </a:t>
            </a:r>
            <a:r>
              <a:rPr lang="en-US" dirty="0" err="1"/>
              <a:t>priemonių</a:t>
            </a:r>
            <a:r>
              <a:rPr lang="en-US" dirty="0"/>
              <a:t> </a:t>
            </a:r>
            <a:r>
              <a:rPr lang="en-US" dirty="0" err="1"/>
              <a:t>naudojimas</a:t>
            </a:r>
            <a:r>
              <a:rPr lang="en-US" dirty="0"/>
              <a:t>.</a:t>
            </a:r>
            <a:endParaRPr lang="en-LT" dirty="0"/>
          </a:p>
          <a:p>
            <a:endParaRPr lang="en-LT" dirty="0"/>
          </a:p>
        </p:txBody>
      </p:sp>
    </p:spTree>
    <p:extLst>
      <p:ext uri="{BB962C8B-B14F-4D97-AF65-F5344CB8AC3E}">
        <p14:creationId xmlns:p14="http://schemas.microsoft.com/office/powerpoint/2010/main" val="362618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2063-633C-024D-B383-265295F65381}"/>
              </a:ext>
            </a:extLst>
          </p:cNvPr>
          <p:cNvSpPr>
            <a:spLocks noGrp="1"/>
          </p:cNvSpPr>
          <p:nvPr>
            <p:ph type="title"/>
          </p:nvPr>
        </p:nvSpPr>
        <p:spPr/>
        <p:txBody>
          <a:bodyPr>
            <a:normAutofit/>
          </a:bodyPr>
          <a:lstStyle/>
          <a:p>
            <a:r>
              <a:rPr lang="en-US" dirty="0"/>
              <a:t>II. </a:t>
            </a:r>
            <a:r>
              <a:rPr lang="en-US" dirty="0" err="1"/>
              <a:t>Kūrybinio</a:t>
            </a:r>
            <a:r>
              <a:rPr lang="en-US" dirty="0"/>
              <a:t> </a:t>
            </a:r>
            <a:r>
              <a:rPr lang="en-US" dirty="0" err="1"/>
              <a:t>darbo</a:t>
            </a:r>
            <a:r>
              <a:rPr lang="en-US" dirty="0"/>
              <a:t> </a:t>
            </a:r>
            <a:r>
              <a:rPr lang="en-US" dirty="0" err="1"/>
              <a:t>aprašą</a:t>
            </a:r>
            <a:r>
              <a:rPr lang="en-US" dirty="0"/>
              <a:t> </a:t>
            </a:r>
            <a:r>
              <a:rPr lang="en-US" dirty="0" err="1"/>
              <a:t>siūloma</a:t>
            </a:r>
            <a:r>
              <a:rPr lang="en-US" dirty="0"/>
              <a:t> </a:t>
            </a:r>
            <a:r>
              <a:rPr lang="en-US" dirty="0" err="1"/>
              <a:t>vykdyti</a:t>
            </a:r>
            <a:r>
              <a:rPr lang="en-US" dirty="0"/>
              <a:t> </a:t>
            </a:r>
            <a:r>
              <a:rPr lang="en-US" dirty="0" err="1"/>
              <a:t>pagal</a:t>
            </a:r>
            <a:r>
              <a:rPr lang="en-US" dirty="0"/>
              <a:t> </a:t>
            </a:r>
            <a:r>
              <a:rPr lang="en-US" dirty="0" err="1"/>
              <a:t>šiuos</a:t>
            </a:r>
            <a:r>
              <a:rPr lang="en-US" dirty="0"/>
              <a:t> </a:t>
            </a:r>
            <a:r>
              <a:rPr lang="en-US" dirty="0" err="1"/>
              <a:t>kriterijus</a:t>
            </a:r>
            <a:r>
              <a:rPr lang="en-US" dirty="0"/>
              <a:t>:</a:t>
            </a:r>
            <a:endParaRPr lang="en-LT" dirty="0"/>
          </a:p>
        </p:txBody>
      </p:sp>
      <p:sp>
        <p:nvSpPr>
          <p:cNvPr id="3" name="Content Placeholder 2">
            <a:extLst>
              <a:ext uri="{FF2B5EF4-FFF2-40B4-BE49-F238E27FC236}">
                <a16:creationId xmlns:a16="http://schemas.microsoft.com/office/drawing/2014/main" id="{0B9B973A-12EB-574F-9D26-7BBFF59AE4EA}"/>
              </a:ext>
            </a:extLst>
          </p:cNvPr>
          <p:cNvSpPr>
            <a:spLocks noGrp="1"/>
          </p:cNvSpPr>
          <p:nvPr>
            <p:ph idx="1"/>
          </p:nvPr>
        </p:nvSpPr>
        <p:spPr/>
        <p:txBody>
          <a:bodyPr/>
          <a:lstStyle/>
          <a:p>
            <a:pPr lvl="0" fontAlgn="base"/>
            <a:r>
              <a:rPr lang="en-US" dirty="0" err="1"/>
              <a:t>šokio</a:t>
            </a:r>
            <a:r>
              <a:rPr lang="en-US" dirty="0"/>
              <a:t> </a:t>
            </a:r>
            <a:r>
              <a:rPr lang="en-US" dirty="0" err="1"/>
              <a:t>kompozicijos</a:t>
            </a:r>
            <a:r>
              <a:rPr lang="en-US" dirty="0"/>
              <a:t> </a:t>
            </a:r>
            <a:r>
              <a:rPr lang="en-US" dirty="0" err="1"/>
              <a:t>idėjos</a:t>
            </a:r>
            <a:r>
              <a:rPr lang="en-US" dirty="0"/>
              <a:t> </a:t>
            </a:r>
            <a:r>
              <a:rPr lang="en-US" dirty="0" err="1"/>
              <a:t>apibūdinimas</a:t>
            </a:r>
            <a:r>
              <a:rPr lang="en-US" dirty="0"/>
              <a:t>;</a:t>
            </a:r>
            <a:endParaRPr lang="en-LT" dirty="0"/>
          </a:p>
          <a:p>
            <a:pPr lvl="0" fontAlgn="base"/>
            <a:r>
              <a:rPr lang="en-US" dirty="0" err="1"/>
              <a:t>šokio</a:t>
            </a:r>
            <a:r>
              <a:rPr lang="en-US" dirty="0"/>
              <a:t> </a:t>
            </a:r>
            <a:r>
              <a:rPr lang="en-US" dirty="0" err="1"/>
              <a:t>kompozicijos</a:t>
            </a:r>
            <a:r>
              <a:rPr lang="en-US" dirty="0"/>
              <a:t> </a:t>
            </a:r>
            <a:r>
              <a:rPr lang="en-US" dirty="0" err="1"/>
              <a:t>žanro</a:t>
            </a:r>
            <a:r>
              <a:rPr lang="en-US" dirty="0"/>
              <a:t>, </a:t>
            </a:r>
            <a:r>
              <a:rPr lang="en-US" dirty="0" err="1"/>
              <a:t>stiliaus</a:t>
            </a:r>
            <a:r>
              <a:rPr lang="en-US" dirty="0"/>
              <a:t> </a:t>
            </a:r>
            <a:r>
              <a:rPr lang="en-US" dirty="0" err="1"/>
              <a:t>apibūdinimas</a:t>
            </a:r>
            <a:r>
              <a:rPr lang="en-US" dirty="0"/>
              <a:t>;</a:t>
            </a:r>
            <a:endParaRPr lang="en-LT" dirty="0"/>
          </a:p>
          <a:p>
            <a:pPr lvl="0" fontAlgn="base"/>
            <a:r>
              <a:rPr lang="en-US" dirty="0" err="1"/>
              <a:t>šokio</a:t>
            </a:r>
            <a:r>
              <a:rPr lang="en-US" dirty="0"/>
              <a:t> </a:t>
            </a:r>
            <a:r>
              <a:rPr lang="en-US" dirty="0" err="1"/>
              <a:t>kūrybos</a:t>
            </a:r>
            <a:r>
              <a:rPr lang="en-US" dirty="0"/>
              <a:t> </a:t>
            </a:r>
            <a:r>
              <a:rPr lang="en-US" dirty="0" err="1"/>
              <a:t>proceso</a:t>
            </a:r>
            <a:r>
              <a:rPr lang="en-US" dirty="0"/>
              <a:t> </a:t>
            </a:r>
            <a:r>
              <a:rPr lang="en-US" dirty="0" err="1"/>
              <a:t>analizė</a:t>
            </a:r>
            <a:r>
              <a:rPr lang="en-US" dirty="0"/>
              <a:t>.</a:t>
            </a:r>
            <a:endParaRPr lang="en-LT" dirty="0"/>
          </a:p>
          <a:p>
            <a:endParaRPr lang="en-LT" dirty="0"/>
          </a:p>
        </p:txBody>
      </p:sp>
    </p:spTree>
    <p:extLst>
      <p:ext uri="{BB962C8B-B14F-4D97-AF65-F5344CB8AC3E}">
        <p14:creationId xmlns:p14="http://schemas.microsoft.com/office/powerpoint/2010/main" val="12047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EE9A-A016-4E4E-9BAB-53EEAAD95D23}"/>
              </a:ext>
            </a:extLst>
          </p:cNvPr>
          <p:cNvSpPr>
            <a:spLocks noGrp="1"/>
          </p:cNvSpPr>
          <p:nvPr>
            <p:ph type="title"/>
          </p:nvPr>
        </p:nvSpPr>
        <p:spPr/>
        <p:txBody>
          <a:bodyPr>
            <a:normAutofit/>
          </a:bodyPr>
          <a:lstStyle/>
          <a:p>
            <a:r>
              <a:rPr lang="en-US" dirty="0"/>
              <a:t>III. </a:t>
            </a:r>
            <a:r>
              <a:rPr lang="en-US" dirty="0" err="1"/>
              <a:t>Kūrybinio</a:t>
            </a:r>
            <a:r>
              <a:rPr lang="en-US" dirty="0"/>
              <a:t> </a:t>
            </a:r>
            <a:r>
              <a:rPr lang="en-US" dirty="0" err="1"/>
              <a:t>darbo</a:t>
            </a:r>
            <a:r>
              <a:rPr lang="en-US" dirty="0"/>
              <a:t> </a:t>
            </a:r>
            <a:r>
              <a:rPr lang="en-US" dirty="0" err="1"/>
              <a:t>pristatymą</a:t>
            </a:r>
            <a:r>
              <a:rPr lang="en-US" dirty="0"/>
              <a:t> </a:t>
            </a:r>
            <a:r>
              <a:rPr lang="en-US" dirty="0" err="1"/>
              <a:t>siūloma</a:t>
            </a:r>
            <a:r>
              <a:rPr lang="en-US" dirty="0"/>
              <a:t> </a:t>
            </a:r>
            <a:r>
              <a:rPr lang="en-US" dirty="0" err="1"/>
              <a:t>vykdyti</a:t>
            </a:r>
            <a:r>
              <a:rPr lang="en-US" dirty="0"/>
              <a:t> </a:t>
            </a:r>
            <a:r>
              <a:rPr lang="en-US" dirty="0" err="1"/>
              <a:t>pagal</a:t>
            </a:r>
            <a:r>
              <a:rPr lang="en-US" dirty="0"/>
              <a:t> </a:t>
            </a:r>
            <a:r>
              <a:rPr lang="en-US" dirty="0" err="1"/>
              <a:t>šiuos</a:t>
            </a:r>
            <a:r>
              <a:rPr lang="en-US" dirty="0"/>
              <a:t> </a:t>
            </a:r>
            <a:r>
              <a:rPr lang="en-US" dirty="0" err="1"/>
              <a:t>kriterijus</a:t>
            </a:r>
            <a:r>
              <a:rPr lang="en-US" dirty="0"/>
              <a:t>:</a:t>
            </a:r>
            <a:endParaRPr lang="en-LT" dirty="0"/>
          </a:p>
        </p:txBody>
      </p:sp>
      <p:sp>
        <p:nvSpPr>
          <p:cNvPr id="3" name="Content Placeholder 2">
            <a:extLst>
              <a:ext uri="{FF2B5EF4-FFF2-40B4-BE49-F238E27FC236}">
                <a16:creationId xmlns:a16="http://schemas.microsoft.com/office/drawing/2014/main" id="{FA3C712A-00A7-664E-978B-0EF099D1C0E0}"/>
              </a:ext>
            </a:extLst>
          </p:cNvPr>
          <p:cNvSpPr>
            <a:spLocks noGrp="1"/>
          </p:cNvSpPr>
          <p:nvPr>
            <p:ph idx="1"/>
          </p:nvPr>
        </p:nvSpPr>
        <p:spPr/>
        <p:txBody>
          <a:bodyPr/>
          <a:lstStyle/>
          <a:p>
            <a:pPr lvl="0"/>
            <a:r>
              <a:rPr lang="en-US" dirty="0" err="1"/>
              <a:t>informacijos</a:t>
            </a:r>
            <a:r>
              <a:rPr lang="en-US" dirty="0"/>
              <a:t> </a:t>
            </a:r>
            <a:r>
              <a:rPr lang="en-US" dirty="0" err="1"/>
              <a:t>apie</a:t>
            </a:r>
            <a:r>
              <a:rPr lang="en-US" dirty="0"/>
              <a:t> </a:t>
            </a:r>
            <a:r>
              <a:rPr lang="en-US" dirty="0" err="1"/>
              <a:t>sukurtą</a:t>
            </a:r>
            <a:r>
              <a:rPr lang="en-US" dirty="0"/>
              <a:t> </a:t>
            </a:r>
            <a:r>
              <a:rPr lang="en-US" dirty="0" err="1"/>
              <a:t>šokį</a:t>
            </a:r>
            <a:r>
              <a:rPr lang="en-US" dirty="0"/>
              <a:t> </a:t>
            </a:r>
            <a:r>
              <a:rPr lang="en-US" dirty="0" err="1"/>
              <a:t>pateikimas</a:t>
            </a:r>
            <a:r>
              <a:rPr lang="en-US" dirty="0"/>
              <a:t>;</a:t>
            </a:r>
            <a:endParaRPr lang="en-LT" dirty="0"/>
          </a:p>
          <a:p>
            <a:pPr lvl="0" fontAlgn="base"/>
            <a:r>
              <a:rPr lang="en-US" dirty="0" err="1"/>
              <a:t>šokio</a:t>
            </a:r>
            <a:r>
              <a:rPr lang="en-US" dirty="0"/>
              <a:t> </a:t>
            </a:r>
            <a:r>
              <a:rPr lang="en-US" dirty="0" err="1"/>
              <a:t>kūrybos</a:t>
            </a:r>
            <a:r>
              <a:rPr lang="en-US" dirty="0"/>
              <a:t> </a:t>
            </a:r>
            <a:r>
              <a:rPr lang="en-US" dirty="0" err="1"/>
              <a:t>įsivertinimas</a:t>
            </a:r>
            <a:r>
              <a:rPr lang="en-US" dirty="0"/>
              <a:t>;</a:t>
            </a:r>
            <a:endParaRPr lang="en-LT" dirty="0"/>
          </a:p>
          <a:p>
            <a:pPr lvl="0" fontAlgn="base"/>
            <a:r>
              <a:rPr lang="en-US" dirty="0" err="1"/>
              <a:t>kūrybinio</a:t>
            </a:r>
            <a:r>
              <a:rPr lang="en-US" dirty="0"/>
              <a:t> </a:t>
            </a:r>
            <a:r>
              <a:rPr lang="en-US" dirty="0" err="1"/>
              <a:t>darbo</a:t>
            </a:r>
            <a:r>
              <a:rPr lang="en-US" dirty="0"/>
              <a:t> </a:t>
            </a:r>
            <a:r>
              <a:rPr lang="en-US" dirty="0" err="1"/>
              <a:t>aprašo</a:t>
            </a:r>
            <a:r>
              <a:rPr lang="en-US" dirty="0"/>
              <a:t> </a:t>
            </a:r>
            <a:r>
              <a:rPr lang="en-US" dirty="0" err="1"/>
              <a:t>įsivertinimas</a:t>
            </a:r>
            <a:r>
              <a:rPr lang="en-US" dirty="0"/>
              <a:t>;</a:t>
            </a:r>
            <a:endParaRPr lang="en-LT" dirty="0"/>
          </a:p>
          <a:p>
            <a:pPr lvl="0" fontAlgn="base"/>
            <a:r>
              <a:rPr lang="en-US" dirty="0" err="1"/>
              <a:t>atsakymai</a:t>
            </a:r>
            <a:r>
              <a:rPr lang="en-US" dirty="0"/>
              <a:t> </a:t>
            </a:r>
            <a:r>
              <a:rPr lang="en-US" dirty="0" err="1"/>
              <a:t>į</a:t>
            </a:r>
            <a:r>
              <a:rPr lang="en-US" dirty="0"/>
              <a:t> </a:t>
            </a:r>
            <a:r>
              <a:rPr lang="en-US" dirty="0" err="1"/>
              <a:t>klausimus</a:t>
            </a:r>
            <a:r>
              <a:rPr lang="en-US" dirty="0"/>
              <a:t>.</a:t>
            </a:r>
            <a:endParaRPr lang="en-LT" dirty="0"/>
          </a:p>
          <a:p>
            <a:endParaRPr lang="en-LT" dirty="0"/>
          </a:p>
        </p:txBody>
      </p:sp>
    </p:spTree>
    <p:extLst>
      <p:ext uri="{BB962C8B-B14F-4D97-AF65-F5344CB8AC3E}">
        <p14:creationId xmlns:p14="http://schemas.microsoft.com/office/powerpoint/2010/main" val="358015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DCDDC-0222-514D-B281-C1FE2AB0D0D9}"/>
              </a:ext>
            </a:extLst>
          </p:cNvPr>
          <p:cNvSpPr>
            <a:spLocks noGrp="1"/>
          </p:cNvSpPr>
          <p:nvPr>
            <p:ph type="title"/>
          </p:nvPr>
        </p:nvSpPr>
        <p:spPr/>
        <p:txBody>
          <a:bodyPr>
            <a:normAutofit fontScale="90000"/>
          </a:bodyPr>
          <a:lstStyle/>
          <a:p>
            <a:r>
              <a:rPr lang="lt-LT" dirty="0"/>
              <a:t>Ilgalaikės užduoties „</a:t>
            </a:r>
            <a:r>
              <a:rPr lang="en-US" dirty="0" err="1"/>
              <a:t>Susipažįstame</a:t>
            </a:r>
            <a:r>
              <a:rPr lang="en-US" dirty="0"/>
              <a:t>: </a:t>
            </a:r>
            <a:r>
              <a:rPr lang="lt-LT" dirty="0"/>
              <a:t>šokio brandos egzaminas“ vertinimo rekomendacijos</a:t>
            </a:r>
            <a:endParaRPr lang="en-LT" dirty="0"/>
          </a:p>
        </p:txBody>
      </p:sp>
      <p:sp>
        <p:nvSpPr>
          <p:cNvPr id="3" name="Content Placeholder 2">
            <a:extLst>
              <a:ext uri="{FF2B5EF4-FFF2-40B4-BE49-F238E27FC236}">
                <a16:creationId xmlns:a16="http://schemas.microsoft.com/office/drawing/2014/main" id="{C6D0326A-E465-B949-A213-6BF6A7931F9A}"/>
              </a:ext>
            </a:extLst>
          </p:cNvPr>
          <p:cNvSpPr>
            <a:spLocks noGrp="1"/>
          </p:cNvSpPr>
          <p:nvPr>
            <p:ph idx="1"/>
          </p:nvPr>
        </p:nvSpPr>
        <p:spPr/>
        <p:txBody>
          <a:bodyPr>
            <a:normAutofit lnSpcReduction="10000"/>
          </a:bodyPr>
          <a:lstStyle/>
          <a:p>
            <a:r>
              <a:rPr lang="lt-LT" dirty="0"/>
              <a:t>Vykdytų projektinių darbų vertinimą siūloma organizuoti taip, kad mokiniai patys vertintų vieni kitų darbus šokio pamokų metu. Pvz., vieną pamoką skirti kūrybinių darbų aprašų vertinimui, kuomet viena mokinių darbo grupė analizuoja ir vertina kitos mokinių grupės kūrybinio darbo aprašą bei apibendrina ir fiksuoja savo siūlomus įvertinimo balus. Kitą pamoką siūloma skirti mokinių sukurtų kompozicijų praktiniam ir žodiniam pristatymui, bei mokinių grupių-vertintojų baigiamojo įvertinimo pristatymui, probleminių situacijų aptarimui. </a:t>
            </a:r>
          </a:p>
          <a:p>
            <a:r>
              <a:rPr lang="lt-LT" dirty="0"/>
              <a:t>Mokytojas vertinimo proceso metu yra moderatorius, vedėjas, arbitras.</a:t>
            </a:r>
            <a:endParaRPr lang="en-LT" dirty="0"/>
          </a:p>
          <a:p>
            <a:endParaRPr lang="en-LT" dirty="0"/>
          </a:p>
        </p:txBody>
      </p:sp>
    </p:spTree>
    <p:extLst>
      <p:ext uri="{BB962C8B-B14F-4D97-AF65-F5344CB8AC3E}">
        <p14:creationId xmlns:p14="http://schemas.microsoft.com/office/powerpoint/2010/main" val="367061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6F-70BF-CD47-9730-3C7BC74ECCFF}"/>
              </a:ext>
            </a:extLst>
          </p:cNvPr>
          <p:cNvSpPr>
            <a:spLocks noGrp="1"/>
          </p:cNvSpPr>
          <p:nvPr>
            <p:ph type="title"/>
          </p:nvPr>
        </p:nvSpPr>
        <p:spPr>
          <a:xfrm>
            <a:off x="838200" y="95006"/>
            <a:ext cx="10515600" cy="1325563"/>
          </a:xfrm>
        </p:spPr>
        <p:txBody>
          <a:bodyPr>
            <a:normAutofit/>
          </a:bodyPr>
          <a:lstStyle/>
          <a:p>
            <a:r>
              <a:rPr lang="lt-LT" sz="2400" dirty="0"/>
              <a:t>I. Šokio kompozicijos sukūrimo vertinimo kriterijai pagal požymius.</a:t>
            </a:r>
            <a:endParaRPr lang="en-LT" sz="2400" dirty="0"/>
          </a:p>
        </p:txBody>
      </p:sp>
      <p:graphicFrame>
        <p:nvGraphicFramePr>
          <p:cNvPr id="4" name="Table 4">
            <a:extLst>
              <a:ext uri="{FF2B5EF4-FFF2-40B4-BE49-F238E27FC236}">
                <a16:creationId xmlns:a16="http://schemas.microsoft.com/office/drawing/2014/main" id="{FA57C2F8-9BB7-F744-8156-1CE24F5250E3}"/>
              </a:ext>
            </a:extLst>
          </p:cNvPr>
          <p:cNvGraphicFramePr>
            <a:graphicFrameLocks noGrp="1"/>
          </p:cNvGraphicFramePr>
          <p:nvPr>
            <p:ph idx="1"/>
            <p:extLst>
              <p:ext uri="{D42A27DB-BD31-4B8C-83A1-F6EECF244321}">
                <p14:modId xmlns:p14="http://schemas.microsoft.com/office/powerpoint/2010/main" val="1353184132"/>
              </p:ext>
            </p:extLst>
          </p:nvPr>
        </p:nvGraphicFramePr>
        <p:xfrm>
          <a:off x="709246" y="993286"/>
          <a:ext cx="10515597" cy="5511800"/>
        </p:xfrm>
        <a:graphic>
          <a:graphicData uri="http://schemas.openxmlformats.org/drawingml/2006/table">
            <a:tbl>
              <a:tblPr bandRow="1">
                <a:tableStyleId>{5C22544A-7EE6-4342-B048-85BDC9FD1C3A}</a:tableStyleId>
              </a:tblPr>
              <a:tblGrid>
                <a:gridCol w="2010508">
                  <a:extLst>
                    <a:ext uri="{9D8B030D-6E8A-4147-A177-3AD203B41FA5}">
                      <a16:colId xmlns:a16="http://schemas.microsoft.com/office/drawing/2014/main" val="724982297"/>
                    </a:ext>
                  </a:extLst>
                </a:gridCol>
                <a:gridCol w="7643446">
                  <a:extLst>
                    <a:ext uri="{9D8B030D-6E8A-4147-A177-3AD203B41FA5}">
                      <a16:colId xmlns:a16="http://schemas.microsoft.com/office/drawing/2014/main" val="2241222229"/>
                    </a:ext>
                  </a:extLst>
                </a:gridCol>
                <a:gridCol w="861643">
                  <a:extLst>
                    <a:ext uri="{9D8B030D-6E8A-4147-A177-3AD203B41FA5}">
                      <a16:colId xmlns:a16="http://schemas.microsoft.com/office/drawing/2014/main" val="3733552441"/>
                    </a:ext>
                  </a:extLst>
                </a:gridCol>
              </a:tblGrid>
              <a:tr h="370840">
                <a:tc>
                  <a:txBody>
                    <a:bodyPr/>
                    <a:lstStyle/>
                    <a:p>
                      <a:r>
                        <a:rPr lang="lt-LT" sz="1200" kern="1200" dirty="0">
                          <a:solidFill>
                            <a:schemeClr val="dk1"/>
                          </a:solidFill>
                          <a:effectLst/>
                          <a:latin typeface="+mn-lt"/>
                          <a:ea typeface="+mn-ea"/>
                          <a:cs typeface="+mn-cs"/>
                        </a:rPr>
                        <a:t>1. Šokio kompozicijos idėjos realizavimas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dirty="0">
                          <a:ln>
                            <a:noFill/>
                          </a:ln>
                          <a:solidFill>
                            <a:srgbClr val="000000"/>
                          </a:solidFill>
                          <a:effectLst/>
                          <a:latin typeface="Times New Roman" panose="02020603050405020304" pitchFamily="18" charset="0"/>
                          <a:ea typeface="Times New Roman" panose="02020603050405020304" pitchFamily="18" charset="0"/>
                          <a:cs typeface="Arial Unicode MS" panose="020B0604020202020204" pitchFamily="34" charset="-128"/>
                        </a:rPr>
                        <a:t>Šokio idėja aiški, judesiai parinkti tikslingai, tinkami idėjos raiškai, atitinka pasirinkto žanro, stiliaus reikalavimus.</a:t>
                      </a:r>
                      <a:endParaRPr lang="en-LT" sz="1200" dirty="0">
                        <a:ln>
                          <a:noFill/>
                        </a:ln>
                        <a:solidFill>
                          <a:srgbClr val="000000"/>
                        </a:solidFill>
                        <a:effectLst/>
                        <a:latin typeface="Helvetica Neue" panose="02000503000000020004" pitchFamily="2" charset="0"/>
                        <a:ea typeface="Arial Unicode MS" panose="020B0604020202020204" pitchFamily="34" charset="-128"/>
                        <a:cs typeface="Arial Unicode MS" panose="020B0604020202020204" pitchFamily="34"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3403"/>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idėja aiški, tačiau ne visi judesiai parinkti tikslingai ir yra tinkami jos raiškai, kai kurie atsitiktiniai, fragmentiškai atitinka pasirinkto žanro, stiliaus reikalavimus.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7920091"/>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idėja neaiški, pasirinkti judesiai nesusieti su perteikiama idėja, neatitinka pasirinkto žanro, stiliaus reikalavimų.</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477070"/>
                  </a:ext>
                </a:extLst>
              </a:tr>
              <a:tr h="370840">
                <a:tc>
                  <a:txBody>
                    <a:bodyPr/>
                    <a:lstStyle/>
                    <a:p>
                      <a:r>
                        <a:rPr lang="lt-LT" sz="1200" kern="1200" dirty="0">
                          <a:solidFill>
                            <a:schemeClr val="dk1"/>
                          </a:solidFill>
                          <a:effectLst/>
                          <a:latin typeface="+mn-lt"/>
                          <a:ea typeface="+mn-ea"/>
                          <a:cs typeface="+mn-cs"/>
                        </a:rPr>
                        <a:t>2. Šokio kompozicijos struktūra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kompozicija turi aiškią struktūrą (aiški šokio pradžia ir pabaiga, judesiai sklandžiai jungiami ir derinami tarpusavyje, yra kulminacija).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383606"/>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Aiški šokio pradžia ir pabaiga, judesiai jungiami aiškiai, tačiau nėra kulminacijos.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7251361"/>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Aiški šokio pradžia, tačiau judesiai jungiami neaiškiai, neturi aiškios vystymo krypties, neaiški pabaiga.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2109372"/>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Šokio pradžia nėra aiški, judesiai jungiamo chaotiškai, nėra judesių plėtojimo, neaiški pabaiga.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0 balų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801747"/>
                  </a:ext>
                </a:extLst>
              </a:tr>
              <a:tr h="370840">
                <a:tc>
                  <a:txBody>
                    <a:bodyPr/>
                    <a:lstStyle/>
                    <a:p>
                      <a:r>
                        <a:rPr lang="lt-LT" sz="1200" kern="1200" dirty="0">
                          <a:solidFill>
                            <a:schemeClr val="dk1"/>
                          </a:solidFill>
                          <a:effectLst/>
                          <a:latin typeface="+mn-lt"/>
                          <a:ea typeface="+mn-ea"/>
                          <a:cs typeface="+mn-cs"/>
                        </a:rPr>
                        <a:t>3. Šokio ritmo ir tempo raiška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Aiški judesių ritminė struktūra ir dera su muzikiniu akompanimentu. Derinami įvairūs judėjimo tempai (greitas-lėtas-vidutinis), atsižvelgiama į muzikos tempą.</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6186458"/>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Judesių ritminė struktūra neaiški ir ne visada dera su muzikiniu akompanimentu. Naudojamas greitas ir vidutinis tempai, atsižvelgiant į muzikos tempą.</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3045634"/>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Judesių ritminė struktūra neaiški ir/arba nedera su muzikiniu akompanimentu. Naudojamas tik vidutinis tempas, neatsižvelgiant į muzikos tempą.</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193280"/>
                  </a:ext>
                </a:extLst>
              </a:tr>
              <a:tr h="370840">
                <a:tc>
                  <a:txBody>
                    <a:bodyPr/>
                    <a:lstStyle/>
                    <a:p>
                      <a:r>
                        <a:rPr lang="lt-LT" sz="1200" kern="1200" dirty="0">
                          <a:solidFill>
                            <a:schemeClr val="dk1"/>
                          </a:solidFill>
                          <a:effectLst/>
                          <a:latin typeface="+mn-lt"/>
                          <a:ea typeface="+mn-ea"/>
                          <a:cs typeface="+mn-cs"/>
                        </a:rPr>
                        <a:t>4. Šokio erdvės raiška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Veiksmingai naudojama erdvė (įvairūs erdvės lygiai, kryptys, šokėjų išdėstymas, </a:t>
                      </a:r>
                      <a:r>
                        <a:rPr lang="en-US" sz="1200" kern="1200" dirty="0">
                          <a:solidFill>
                            <a:schemeClr val="dk1"/>
                          </a:solidFill>
                          <a:effectLst/>
                          <a:latin typeface="+mn-lt"/>
                          <a:ea typeface="+mn-ea"/>
                          <a:cs typeface="+mn-cs"/>
                        </a:rPr>
                        <a:t>2-3 </a:t>
                      </a:r>
                      <a:r>
                        <a:rPr lang="lt-LT" sz="1200" kern="1200" dirty="0">
                          <a:solidFill>
                            <a:schemeClr val="dk1"/>
                          </a:solidFill>
                          <a:effectLst/>
                          <a:latin typeface="+mn-lt"/>
                          <a:ea typeface="+mn-ea"/>
                          <a:cs typeface="+mn-cs"/>
                        </a:rPr>
                        <a:t>šokio figūros).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3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406508"/>
                  </a:ext>
                </a:extLst>
              </a:tr>
              <a:tr h="370840">
                <a:tc>
                  <a:txBody>
                    <a:bodyPr/>
                    <a:lstStyle/>
                    <a:p>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Ne visada veiksmingai išnaudojama erdvė (užsibūnama vienoje vietoje, nėra vertikalaus judėjimo, neaiškus šokėjų išdėstymas, naudojamos </a:t>
                      </a:r>
                      <a:r>
                        <a:rPr lang="en-US" sz="1200" kern="1200" dirty="0">
                          <a:solidFill>
                            <a:schemeClr val="dk1"/>
                          </a:solidFill>
                          <a:effectLst/>
                          <a:latin typeface="+mn-lt"/>
                          <a:ea typeface="+mn-ea"/>
                          <a:cs typeface="+mn-cs"/>
                        </a:rPr>
                        <a:t>1-2 </a:t>
                      </a:r>
                      <a:r>
                        <a:rPr lang="lt-LT" sz="1200" kern="1200" dirty="0">
                          <a:solidFill>
                            <a:schemeClr val="dk1"/>
                          </a:solidFill>
                          <a:effectLst/>
                          <a:latin typeface="+mn-lt"/>
                          <a:ea typeface="+mn-ea"/>
                          <a:cs typeface="+mn-cs"/>
                        </a:rPr>
                        <a:t>šokio figūros).</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2 balai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3541675"/>
                  </a:ext>
                </a:extLst>
              </a:tr>
              <a:tr h="370840">
                <a:tc>
                  <a:txBody>
                    <a:bodyPr/>
                    <a:lstStyle/>
                    <a:p>
                      <a:endParaRPr lang="en-LT"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1200" kern="1200" dirty="0">
                          <a:solidFill>
                            <a:schemeClr val="dk1"/>
                          </a:solidFill>
                          <a:effectLst/>
                          <a:latin typeface="+mn-lt"/>
                          <a:ea typeface="+mn-ea"/>
                          <a:cs typeface="+mn-cs"/>
                        </a:rPr>
                        <a:t>Neveiksmingai išnaudojama erdvė (judama stovint vietoje, sukamasi apie savo ašį arba visą laiką veidu į žiūrovus, chaotiškas šokėjų išdėstymas, naudojama viena šokio figūra).</a:t>
                      </a:r>
                      <a:r>
                        <a:rPr lang="en-LT" sz="1200" dirty="0">
                          <a:effectLst/>
                        </a:rPr>
                        <a:t> </a:t>
                      </a:r>
                      <a:endParaRPr lang="en-L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LT" sz="1200" dirty="0"/>
                        <a:t>1 balas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101832"/>
                  </a:ext>
                </a:extLst>
              </a:tr>
            </a:tbl>
          </a:graphicData>
        </a:graphic>
      </p:graphicFrame>
    </p:spTree>
    <p:extLst>
      <p:ext uri="{BB962C8B-B14F-4D97-AF65-F5344CB8AC3E}">
        <p14:creationId xmlns:p14="http://schemas.microsoft.com/office/powerpoint/2010/main" val="387490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2314</TotalTime>
  <Words>1928</Words>
  <Application>Microsoft Macintosh PowerPoint</Application>
  <PresentationFormat>Widescreen</PresentationFormat>
  <Paragraphs>174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Helvetica Neue</vt:lpstr>
      <vt:lpstr>Times New Roman</vt:lpstr>
      <vt:lpstr>Office Theme</vt:lpstr>
      <vt:lpstr>Projektas ,,Šokis mokykloje“. Seminaras - konsultacija abiturientams ir jų mokytojams prieš apsisprendžiant ir pasirenkant vykdyti menų (šokio) brandos egzaminą.</vt:lpstr>
      <vt:lpstr>Metodinės rekomendacijos </vt:lpstr>
      <vt:lpstr>Užduoties sąlygos </vt:lpstr>
      <vt:lpstr>Užduoties aprašymas </vt:lpstr>
      <vt:lpstr>I. Pasirinkto šokio žanro kompozicijos sukūrimą siūloma vykdyti pagal šiuos kriterijus:</vt:lpstr>
      <vt:lpstr>II. Kūrybinio darbo aprašą siūloma vykdyti pagal šiuos kriterijus:</vt:lpstr>
      <vt:lpstr>III. Kūrybinio darbo pristatymą siūloma vykdyti pagal šiuos kriterijus:</vt:lpstr>
      <vt:lpstr>Ilgalaikės užduoties „Susipažįstame: šokio brandos egzaminas“ vertinimo rekomendacijos</vt:lpstr>
      <vt:lpstr>I. Šokio kompozicijos sukūrimo vertinimo kriterijai pagal požymius.</vt:lpstr>
      <vt:lpstr>I. Šokio kompozicijos sukūrimo vertinimo kriterijai pagal požymius.</vt:lpstr>
      <vt:lpstr>II. Kūrybinio darbo aprašo vertinimo kriterijai pagal požymius.</vt:lpstr>
      <vt:lpstr>III. Kūrybinio darbo pristatymo vertinimo kriterijai pagal požymius.</vt:lpstr>
      <vt:lpstr>Vertinimo balų priskyrimas pažymiui</vt:lpstr>
      <vt:lpstr>Rekomendacijos</vt:lpstr>
      <vt:lpstr>Užduoties apimtis per pasiekimų sritis</vt:lpstr>
      <vt:lpstr>Užduoties apimtis per pasiekimų sritis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cp:revision>
  <dcterms:created xsi:type="dcterms:W3CDTF">2021-05-20T17:59:32Z</dcterms:created>
  <dcterms:modified xsi:type="dcterms:W3CDTF">2021-09-15T06:01:12Z</dcterms:modified>
</cp:coreProperties>
</file>